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notesMasterIdLst>
    <p:notesMasterId r:id="rId29"/>
  </p:notesMasterIdLst>
  <p:handoutMasterIdLst>
    <p:handoutMasterId r:id="rId30"/>
  </p:handout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-248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3.xml"/><Relationship Id="rId6" Type="http://schemas.openxmlformats.org/officeDocument/2006/relationships/slideMaster" Target="slideMasters/slideMaster6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xmlns="" id="{EC009F0B-6337-43C2-AA83-2591F2D8A585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fr-FR" sz="14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C80ECC19-C766-4F48-9F08-5B8AC4451214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188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fr-FR" sz="14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98B296F5-0CA0-4FC6-8237-1CEA655A3A07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fr-FR" sz="14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944B5C54-967E-4C95-80FC-C9DDCDD61EB7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188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1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fld id="{B2C4305E-4BC6-4F92-BE55-4C3DAAC6375F}" type="slidenum">
              <a:t>‹#›</a:t>
            </a:fld>
            <a:endParaRPr lang="fr-FR" sz="14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378416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CEE4902-A1E8-4426-9C97-E121C3FE7C3B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3" name="Forme libre : forme 2">
            <a:extLst>
              <a:ext uri="{FF2B5EF4-FFF2-40B4-BE49-F238E27FC236}">
                <a16:creationId xmlns:a16="http://schemas.microsoft.com/office/drawing/2014/main" xmlns="" id="{3D0858C8-9B08-4696-913F-F1B5C6E896E0}"/>
              </a:ext>
            </a:extLst>
          </p:cNvPr>
          <p:cNvSpPr/>
          <p:nvPr/>
        </p:nvSpPr>
        <p:spPr>
          <a:xfrm>
            <a:off x="0" y="0"/>
            <a:ext cx="6858000" cy="9144000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4" name="Forme libre : forme 3">
            <a:extLst>
              <a:ext uri="{FF2B5EF4-FFF2-40B4-BE49-F238E27FC236}">
                <a16:creationId xmlns:a16="http://schemas.microsoft.com/office/drawing/2014/main" xmlns="" id="{4FCB36FB-D208-4856-BF94-F433A994C7C3}"/>
              </a:ext>
            </a:extLst>
          </p:cNvPr>
          <p:cNvSpPr/>
          <p:nvPr/>
        </p:nvSpPr>
        <p:spPr>
          <a:xfrm>
            <a:off x="0" y="0"/>
            <a:ext cx="2971800" cy="45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BD633189-CCE1-4EC0-9B3F-49889363133A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759" y="0"/>
            <a:ext cx="2970000" cy="455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>
            <a:noAutofit/>
          </a:bodyPr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lang="fr-FR" sz="1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Arial" pitchFamily="2"/>
                <a:cs typeface="Arial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e l'image des diapositives 5">
            <a:extLst>
              <a:ext uri="{FF2B5EF4-FFF2-40B4-BE49-F238E27FC236}">
                <a16:creationId xmlns:a16="http://schemas.microsoft.com/office/drawing/2014/main" xmlns="" id="{098E0974-7D50-49C8-A651-04BF25B5D14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440"/>
            <a:ext cx="4570560" cy="34275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7" name="Espace réservé des notes 6">
            <a:extLst>
              <a:ext uri="{FF2B5EF4-FFF2-40B4-BE49-F238E27FC236}">
                <a16:creationId xmlns:a16="http://schemas.microsoft.com/office/drawing/2014/main" xmlns="" id="{92E43594-E770-49E0-9E61-0F07A2BBCA57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799" y="4343400"/>
            <a:ext cx="5484960" cy="41133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/>
          <a:p>
            <a:endParaRPr lang="fr-FR"/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xmlns="" id="{CABE2B8E-67F4-4100-9425-81869BC1812A}"/>
              </a:ext>
            </a:extLst>
          </p:cNvPr>
          <p:cNvSpPr/>
          <p:nvPr/>
        </p:nvSpPr>
        <p:spPr>
          <a:xfrm>
            <a:off x="0" y="8685360"/>
            <a:ext cx="2971800" cy="45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9C3D9868-43CA-49A8-A142-762C2AD490F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759" y="8685000"/>
            <a:ext cx="2970000" cy="45539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>
            <a:noAutofit/>
          </a:bodyPr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lang="fr-FR" sz="1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Arial" pitchFamily="2"/>
                <a:cs typeface="Arial" pitchFamily="2"/>
              </a:defRPr>
            </a:lvl1pPr>
          </a:lstStyle>
          <a:p>
            <a:pPr lvl="0"/>
            <a:fld id="{11B99CB6-119B-464A-8E11-922ACFFDC510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196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448919" algn="l"/>
        <a:tab pos="898199" algn="l"/>
        <a:tab pos="1347480" algn="l"/>
        <a:tab pos="1796760" algn="l"/>
        <a:tab pos="2246040" algn="l"/>
        <a:tab pos="2695320" algn="l"/>
        <a:tab pos="3144600" algn="l"/>
        <a:tab pos="3593880" algn="l"/>
        <a:tab pos="4043159" algn="l"/>
        <a:tab pos="4492440" algn="l"/>
        <a:tab pos="4941719" algn="l"/>
        <a:tab pos="5391000" algn="l"/>
        <a:tab pos="5840280" algn="l"/>
        <a:tab pos="6289560" algn="l"/>
        <a:tab pos="6738840" algn="l"/>
        <a:tab pos="7188120" algn="l"/>
        <a:tab pos="7637400" algn="l"/>
        <a:tab pos="8086679" algn="l"/>
        <a:tab pos="8535960" algn="l"/>
        <a:tab pos="8985240" algn="l"/>
      </a:tabLst>
      <a:defRPr lang="fr-FR" sz="1200" b="0" i="0" u="none" strike="noStrike" cap="none" baseline="0">
        <a:ln>
          <a:noFill/>
        </a:ln>
        <a:solidFill>
          <a:srgbClr val="000000"/>
        </a:solidFill>
        <a:highlight>
          <a:scrgbClr r="0" g="0" b="0">
            <a:alpha val="0"/>
          </a:scrgbClr>
        </a:highlight>
        <a:latin typeface="Times New Roman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8">
            <a:extLst>
              <a:ext uri="{FF2B5EF4-FFF2-40B4-BE49-F238E27FC236}">
                <a16:creationId xmlns:a16="http://schemas.microsoft.com/office/drawing/2014/main" xmlns="" id="{C4727738-F6F9-414A-ACE9-A38119977E2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D1CC567E-2FC7-405C-B739-7C711F16A751}" type="slidenum">
              <a:t>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xmlns="" id="{F56AF86E-A102-42C3-9CCC-13312D58C48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xmlns="" id="{E301E079-8B2B-4188-B68F-8FAFD8401AC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8">
            <a:extLst>
              <a:ext uri="{FF2B5EF4-FFF2-40B4-BE49-F238E27FC236}">
                <a16:creationId xmlns:a16="http://schemas.microsoft.com/office/drawing/2014/main" xmlns="" id="{02F681F3-F86B-4184-A83B-DFA88CCE618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96E527CE-B326-40F6-9FD0-446A54F32577}" type="slidenum">
              <a:t>10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xmlns="" id="{5E822EC3-3D1B-4356-AB1E-DB42A540D4D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xmlns="" id="{5C24D04E-05F3-43B1-B783-5B7A78290E4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8">
            <a:extLst>
              <a:ext uri="{FF2B5EF4-FFF2-40B4-BE49-F238E27FC236}">
                <a16:creationId xmlns:a16="http://schemas.microsoft.com/office/drawing/2014/main" xmlns="" id="{0F78072F-415B-4580-BA0E-1D9AE7E9077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4C80BC26-4A8A-4A23-8511-CAC9D4DC75BF}" type="slidenum">
              <a:t>11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xmlns="" id="{CAEE476E-F9BC-4925-8F66-CB49B96AB2D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xmlns="" id="{E2DC2C3D-21EE-4A1A-812E-A433CA43890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4800"/>
          </a:xfrm>
        </p:spPr>
        <p:txBody>
          <a:bodyPr anchor="ctr" anchorCtr="0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8">
            <a:extLst>
              <a:ext uri="{FF2B5EF4-FFF2-40B4-BE49-F238E27FC236}">
                <a16:creationId xmlns:a16="http://schemas.microsoft.com/office/drawing/2014/main" xmlns="" id="{F5E2144E-2A60-4196-B2DE-5E77EFE19EF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F5D50570-41DA-4F6C-9E84-C0847B282D47}" type="slidenum">
              <a:t>12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xmlns="" id="{C4423390-E61E-4ABE-A578-82438FE0AD6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xmlns="" id="{1BFD88FA-507D-4128-87F7-717BE278274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8">
            <a:extLst>
              <a:ext uri="{FF2B5EF4-FFF2-40B4-BE49-F238E27FC236}">
                <a16:creationId xmlns:a16="http://schemas.microsoft.com/office/drawing/2014/main" xmlns="" id="{A525069A-067D-4B90-AFBE-17F77EACB13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3674F0CC-E91B-4AEB-8D69-B3EDD4E9C675}" type="slidenum">
              <a:t>13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xmlns="" id="{EFB9A6C4-A151-4B81-8965-5C78E3D7EF6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xmlns="" id="{8D37C4EE-3CB8-42BC-A9C5-13A1CF94B54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8">
            <a:extLst>
              <a:ext uri="{FF2B5EF4-FFF2-40B4-BE49-F238E27FC236}">
                <a16:creationId xmlns:a16="http://schemas.microsoft.com/office/drawing/2014/main" xmlns="" id="{BD9AD2FD-9047-4F42-B183-D2C5DF1CC14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9A31CF5A-3A8E-4B92-BADB-425CBA134767}" type="slidenum">
              <a:t>14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xmlns="" id="{555F1BD1-E7F2-4A45-BDD5-918C5B7D1D1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xmlns="" id="{5B9C8C36-C0FF-460B-8116-C4AEC43A854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8">
            <a:extLst>
              <a:ext uri="{FF2B5EF4-FFF2-40B4-BE49-F238E27FC236}">
                <a16:creationId xmlns:a16="http://schemas.microsoft.com/office/drawing/2014/main" xmlns="" id="{B36A0989-931A-4452-8A26-2AEA1223079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0013219A-3120-4F78-9EB7-A89EF4EFF6BD}" type="slidenum">
              <a:t>15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xmlns="" id="{44700445-BC71-4BA9-B4CF-0BBC7D0381A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xmlns="" id="{583515DE-5506-46E8-B1BF-D7DE53751CE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8">
            <a:extLst>
              <a:ext uri="{FF2B5EF4-FFF2-40B4-BE49-F238E27FC236}">
                <a16:creationId xmlns:a16="http://schemas.microsoft.com/office/drawing/2014/main" xmlns="" id="{B512B7C7-D2A0-4165-9945-A464BD59591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DC7783F2-6DBE-46A7-8931-13944CA4E722}" type="slidenum">
              <a:t>16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xmlns="" id="{C7EC6D8C-B7D9-49D4-A2F6-D9FF2A583F1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xmlns="" id="{C88DBB35-C8A5-46C7-B3F1-1F520A662EC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8">
            <a:extLst>
              <a:ext uri="{FF2B5EF4-FFF2-40B4-BE49-F238E27FC236}">
                <a16:creationId xmlns:a16="http://schemas.microsoft.com/office/drawing/2014/main" xmlns="" id="{4B100057-1B61-4886-B6C1-04774395C7F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C39E48E7-08D8-4A4D-9347-17257423E5B5}" type="slidenum">
              <a:t>17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xmlns="" id="{51A27399-FBC5-4069-9774-92F71E55816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xmlns="" id="{AFB61064-72D9-4554-8D7F-DA5D5D15809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8">
            <a:extLst>
              <a:ext uri="{FF2B5EF4-FFF2-40B4-BE49-F238E27FC236}">
                <a16:creationId xmlns:a16="http://schemas.microsoft.com/office/drawing/2014/main" xmlns="" id="{00906F5F-4737-4386-88ED-EA04AA9B0F8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E958E456-8B6A-4855-A6EE-B028976CD179}" type="slidenum">
              <a:t>18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xmlns="" id="{C67D0802-43CF-4E93-A458-C9A8870EA9F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xmlns="" id="{D699CEEC-B07E-4123-BF60-87744DEECD8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8">
            <a:extLst>
              <a:ext uri="{FF2B5EF4-FFF2-40B4-BE49-F238E27FC236}">
                <a16:creationId xmlns:a16="http://schemas.microsoft.com/office/drawing/2014/main" xmlns="" id="{D8C8F95A-5CB1-4632-9F00-E5E6E00F956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B06A05CD-C516-4DC5-BFFD-05988D9B75D2}" type="slidenum">
              <a:t>19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xmlns="" id="{385F35F4-E26B-4664-86F1-246926995E2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xmlns="" id="{039D641C-88FF-4C47-A8AC-43D598DED7B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8">
            <a:extLst>
              <a:ext uri="{FF2B5EF4-FFF2-40B4-BE49-F238E27FC236}">
                <a16:creationId xmlns:a16="http://schemas.microsoft.com/office/drawing/2014/main" xmlns="" id="{F83CC848-4FF7-4328-A446-4D88FE9F23D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3D8E9CA5-9949-44AD-9B86-8C99DE97F55B}" type="slidenum">
              <a:t>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xmlns="" id="{A78462D9-EADD-4ED2-8682-60D0F3C65F4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799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xmlns="" id="{D1B6935E-3531-458F-8967-BFBA384A21B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4800"/>
          </a:xfrm>
        </p:spPr>
        <p:txBody>
          <a:bodyPr anchor="ctr" anchorCtr="0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8">
            <a:extLst>
              <a:ext uri="{FF2B5EF4-FFF2-40B4-BE49-F238E27FC236}">
                <a16:creationId xmlns:a16="http://schemas.microsoft.com/office/drawing/2014/main" xmlns="" id="{5B0C717B-3CC5-4E55-ACD5-2C86EB6791E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3E19B62C-8DD1-4C93-A979-AD13A7A5B957}" type="slidenum">
              <a:t>20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xmlns="" id="{7471D0CE-CA85-473C-BCBB-1DC8AEDAFBA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xmlns="" id="{04C9F550-5601-4F28-931A-55F15DBF7CE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8">
            <a:extLst>
              <a:ext uri="{FF2B5EF4-FFF2-40B4-BE49-F238E27FC236}">
                <a16:creationId xmlns:a16="http://schemas.microsoft.com/office/drawing/2014/main" xmlns="" id="{DFECA7D9-83BA-43B9-A253-A3A5E7C34D5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72D6E572-F5F6-4C60-9196-739C831F21C3}" type="slidenum">
              <a:t>21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xmlns="" id="{67FF42D5-A5FD-42A3-9976-C1628335A79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xmlns="" id="{31ACD832-4D9F-459A-B314-5B4591D24B7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8">
            <a:extLst>
              <a:ext uri="{FF2B5EF4-FFF2-40B4-BE49-F238E27FC236}">
                <a16:creationId xmlns:a16="http://schemas.microsoft.com/office/drawing/2014/main" xmlns="" id="{E9DF0A42-A01F-4683-8696-DF1F63A74DF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98919169-B3BA-4C57-980B-0CBA8F7BF378}" type="slidenum">
              <a:t>22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xmlns="" id="{4D0AA3BA-4742-400D-8E97-F1FA4D340EC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xmlns="" id="{E1ADCD0F-FC90-4714-92DB-F0909B1F972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8">
            <a:extLst>
              <a:ext uri="{FF2B5EF4-FFF2-40B4-BE49-F238E27FC236}">
                <a16:creationId xmlns:a16="http://schemas.microsoft.com/office/drawing/2014/main" xmlns="" id="{BDB86A32-1512-49F6-82A9-35EE4325079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358C5872-3D90-4E18-B4B4-869F243418A9}" type="slidenum">
              <a:t>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xmlns="" id="{FBB196B8-8C16-4AE3-8130-42B192BB5EC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xmlns="" id="{EAAF3FA5-7953-4732-897C-04B98F7F7F9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8">
            <a:extLst>
              <a:ext uri="{FF2B5EF4-FFF2-40B4-BE49-F238E27FC236}">
                <a16:creationId xmlns:a16="http://schemas.microsoft.com/office/drawing/2014/main" xmlns="" id="{3565EEEE-7DD8-49A8-BCB0-77F38C461E4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C830B76D-A566-4FC1-A9F5-24F2683227F5}" type="slidenum">
              <a:t>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xmlns="" id="{72927AA4-13ED-4177-ACA4-B20D0C80468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799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xmlns="" id="{19520B76-FAB7-4AA5-AF9D-540592099A5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4800"/>
          </a:xfrm>
        </p:spPr>
        <p:txBody>
          <a:bodyPr anchor="ctr" anchorCtr="0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8">
            <a:extLst>
              <a:ext uri="{FF2B5EF4-FFF2-40B4-BE49-F238E27FC236}">
                <a16:creationId xmlns:a16="http://schemas.microsoft.com/office/drawing/2014/main" xmlns="" id="{5F88447E-0438-44C1-9676-3BB96A2E337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9BC8BD8B-53F4-4EB0-827A-4F2990E7EDDC}" type="slidenum">
              <a:t>5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xmlns="" id="{7243B9BE-14BB-49DC-8241-157CB2491FB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799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xmlns="" id="{3EE5F3D0-6E9A-4DF3-9E17-690193D5F96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4800"/>
          </a:xfrm>
        </p:spPr>
        <p:txBody>
          <a:bodyPr anchor="ctr" anchorCtr="0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8">
            <a:extLst>
              <a:ext uri="{FF2B5EF4-FFF2-40B4-BE49-F238E27FC236}">
                <a16:creationId xmlns:a16="http://schemas.microsoft.com/office/drawing/2014/main" xmlns="" id="{3E4719E0-5066-4E87-9EF9-B5C1C308114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243826B4-07FD-491A-8C92-AF8F608AADD4}" type="slidenum">
              <a:t>6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xmlns="" id="{CDFFC43E-ACB1-4775-BAF9-838FA944EF0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xmlns="" id="{A8801E39-AAB7-44AF-A66E-D01858B7516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4800"/>
          </a:xfrm>
        </p:spPr>
        <p:txBody>
          <a:bodyPr anchor="ctr" anchorCtr="0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8">
            <a:extLst>
              <a:ext uri="{FF2B5EF4-FFF2-40B4-BE49-F238E27FC236}">
                <a16:creationId xmlns:a16="http://schemas.microsoft.com/office/drawing/2014/main" xmlns="" id="{1D423E98-A2C5-4956-B702-EC656996551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F96C0045-8B27-4C86-BF75-314E33AC0EAF}" type="slidenum">
              <a:t>7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xmlns="" id="{39F57487-E7E0-455F-B181-AA7D9EE5E47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xmlns="" id="{DEE2C36F-39F0-49FD-A1F8-CD8C3FC4E20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4800"/>
          </a:xfrm>
        </p:spPr>
        <p:txBody>
          <a:bodyPr anchor="ctr" anchorCtr="0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8">
            <a:extLst>
              <a:ext uri="{FF2B5EF4-FFF2-40B4-BE49-F238E27FC236}">
                <a16:creationId xmlns:a16="http://schemas.microsoft.com/office/drawing/2014/main" xmlns="" id="{53775754-4C06-4B23-ACBA-9270AD7234B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75CE8790-B171-47E9-80DE-3D260531BC7B}" type="slidenum">
              <a:t>8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xmlns="" id="{37A45949-FCA9-4072-BB8E-F3E837DBD9C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xmlns="" id="{50B49199-073F-4C16-ACC7-1B2D0075402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4800"/>
          </a:xfrm>
        </p:spPr>
        <p:txBody>
          <a:bodyPr anchor="ctr" anchorCtr="0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8">
            <a:extLst>
              <a:ext uri="{FF2B5EF4-FFF2-40B4-BE49-F238E27FC236}">
                <a16:creationId xmlns:a16="http://schemas.microsoft.com/office/drawing/2014/main" xmlns="" id="{4C66B3CE-E957-4715-B18B-6920EF8E2F0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C39A8B0F-9943-48F9-8B41-F28863705F4A}" type="slidenum">
              <a:t>9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xmlns="" id="{99767378-E27B-46B3-9C07-BD1991FCC09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xmlns="" id="{563E2D33-A231-4554-9709-F5DD33734C6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4800"/>
          </a:xfrm>
        </p:spPr>
        <p:txBody>
          <a:bodyPr anchor="ctr" anchorCtr="0"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DB1CE87-E84E-471E-9332-543F4C5D4F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CC2AFB42-A00A-4C58-AB4B-ED01B9D044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B005ACED-15EE-465E-9A3B-648D1EAE06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645B0A0-8391-4029-A6AB-AF655AD09730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191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C4EECDC-8D58-4660-9E1D-266DE3C11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5811CAA5-D204-406F-969E-2516C3484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3641FFE9-7A17-4EFE-940D-853F064C19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FBE71BC3-FE24-4A63-838F-5F747C12853B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7322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505FEF52-47D6-4905-B85C-E9F7827374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3700" y="274638"/>
            <a:ext cx="1941513" cy="574357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5545B0F1-274F-4EAB-8877-41D47B7467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274638"/>
            <a:ext cx="5676900" cy="57435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DE98A9FD-3C0C-4163-B1D7-54396E198EC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DC40922E-ECE4-441E-A4CB-FE4A30F6E78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8640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2FC58F2-E1D8-4A11-9998-5C5344323F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0B044330-C267-4672-A687-AD15C7B5C0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40ED95E7-1D07-415D-8C8C-1C7A5E831F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35A27A7-00BF-46C6-8CF2-76B570D87061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712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BE01A27-D31E-4985-9DF8-6C025771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7A6E86B-C5DF-4BCE-AEA6-87D4C3D6F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072D32B2-B5BE-4F41-A870-4FD274CF34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E3783FF4-E585-41C7-A17E-FE48A3AAF44F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244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D4EC181-E8A4-44C1-905C-97482D5BB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918FEE5D-A917-4110-BB2E-1A0BDFF10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50066B54-9F97-4491-81EA-103B5A82D0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887A5A4-6652-4A10-910E-BC59AEF30821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064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754267B-25C6-4F78-A7A4-DB3264D5B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870B75AC-328B-48D4-AC83-AB1DC2DA43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08413" cy="457041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C873A0F7-8FFC-4486-8B24-A8827DB94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75213" y="1447800"/>
            <a:ext cx="3810000" cy="457041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E73EB429-5CCC-463A-A967-43E0C68542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D9B58303-B8F3-44D5-A059-C2D16ECB6489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0968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6EF23DC-C297-48C8-9829-54B7A74E8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CD052F62-3527-42FF-AC3E-70F7551AC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A7F109F4-62D6-4E99-BA33-C859CBE75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8A296390-449D-4B2A-B632-CD8CBCCDCD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1ABF5DA2-739E-4F9F-9FF9-732FB00D9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A8D532D5-C4D3-4DA7-B820-96D5B87D61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DEE15AD4-081A-4FBD-A870-D15AB5573F43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39441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AC5272B-CE2D-42A0-AA75-EF2A0F0E4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E1F6508A-3143-4FA7-8761-607D8F437C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DC9D13E6-BB06-40B5-9BCF-F37B6DDA0D8F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9740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50226086-6F51-4FF7-A106-D297FCDF5A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F939263B-3828-42CF-8756-17F4AAD3072E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1824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075CD84-70E3-4B19-A4A2-5F065F775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D916F39-6F4A-44D7-9C0E-874F903DF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73DDDCCA-35B6-4657-8E2D-7E6373C1FB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06598887-3073-4321-B5B2-BAECF6BC38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4DBDD04-B43B-49D2-B46C-DD981D901D59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8522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AADE204-0DAE-4BE1-90CC-5E60EBF36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DA09D56-2F57-4AB5-A5B7-F1612DCC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7700A374-B1A4-4962-9AC4-E3CDB8F000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D4039699-7A5F-4DB9-B5CC-53647D1FA5C8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78892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829FC21-2A34-44CD-932C-1D3A1E330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5AE6D53D-B5FF-495D-8206-E7A6FB9FC2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B5C0893F-A19A-46CE-9497-CCE158199E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2B16B82E-8FE6-4751-8DE7-F2A67D4F82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BCC3DF2-7EBE-4346-91CB-3F765B68B88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3511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0A35A62-94BB-40BA-A7EC-3FE4D780D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29BAA6CA-D561-4285-85BA-D58087F551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AC89A4F8-E894-46C8-AA2B-38ECD31C85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5E0357F3-B909-471C-9D32-0DCB5E01E2A1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9142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30655523-925A-4357-A519-4F5B1CE6DA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3700" y="274638"/>
            <a:ext cx="1941513" cy="574357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BA6FA968-D3F9-42E2-A519-F045EF1E08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274638"/>
            <a:ext cx="5676900" cy="57435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DD298F42-8283-4B99-94C5-1FAA62B1A2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5361FCA-19B6-4A74-9380-0A2B999AE961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13294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43D35A0-AE8A-43D1-91ED-BDD0A47DD8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F57D7C59-586B-4A85-9446-24DF1F2B25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7A96A73C-C0AC-4647-9DEB-ACCC49EF56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621B2648-322C-4C79-8091-192DA9FB713C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54755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A785FC4-6968-4CD9-86CA-473138C65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B5CFDD8-2254-4420-9F72-56C3233AB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DAFD8E70-9DAB-403F-A182-89A29EC9FA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48A579EE-2175-4E6C-A09D-3E52D26BA2DD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98597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BFAE6C5-BF49-4901-91F7-96EC2AC90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03494282-D629-4432-BA71-5A86088EF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F524EE81-D35E-47B2-96DD-322D29023D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11E6464-E289-4895-9C1E-4850CACD2190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5922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72B0B4B-6ADB-4F68-B15F-B4E271B65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90135F0-F567-4930-96F7-DECD2775B2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08413" cy="457041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3FE6C2F0-1F85-48B6-833A-387E6FA7BF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75213" y="1447800"/>
            <a:ext cx="3810000" cy="457041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9046D27A-C7AD-4C95-BCED-B1F73D7948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E0709909-BCFA-4D8F-8536-84D4995A998E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87453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1E24368-37CA-4D25-AF94-9D43FCDE5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55B12783-7B2D-4E04-A51F-EA9FB01A9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916AC1E8-6C2B-494B-867C-52985AB8F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BE6010BB-026D-43D1-AC02-5865256732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E1102BD7-340B-4C28-9F73-25DD0451F9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9840A2B5-1F40-446D-B6BC-C602B3C03C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DAFA57FD-1C43-4EBB-A9E3-DD26E91B72FE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10041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873FC9D-E5E0-4D4B-8D52-45473A0A7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B59BD64F-43A9-4B85-8556-24E8A8041E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47FA9F7-E8E1-4D58-9277-5BA8A78A72D7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807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8264A28B-B5A1-4228-B6A1-B0DC08D362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BF412A5D-8FAD-45D0-B230-4EBA1C8A5E82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916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AC42A1B-AFD9-4ED9-90DA-1E5277882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820A1EE9-74E6-43C6-AE26-B0A9C3EAA9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912CFE8B-6E90-4A73-957D-6D8229DA82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36C626D-AA85-4989-BA57-F4BBAE031790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0256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03CE5EA-A8AC-47DC-96C4-0DB846AEC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E109BA9-72A2-496C-A0FF-C1D2AC304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89EC24DA-C585-404D-9920-FA0FCD3D13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02FF9EAC-B919-4862-B514-13DDCBA85E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5D1ED135-366F-41B0-8817-1A5B860E8354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4454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3B63166-0755-48C1-88A6-01C09D6E3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ABDECB1C-0BE7-4085-8EA1-B618E9B774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130FC47D-61D7-4BCA-904B-F8B27358AF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585FE625-F5E7-48FA-ADE6-3C57B254FA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DD34A3A-9F3C-4EAA-8922-575130E0BF16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0563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80BB6B4-6901-463E-A30D-4F044A33C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B56538B9-25B2-4C77-9E61-3384F7C00E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1E124F9B-0B81-4E6B-BFCF-7F54B12E73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85532F8-5632-429B-9AAB-F7C3B4C5D0B2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82853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0092A9B9-D2EF-457C-9AF8-3C5C90A3B9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3700" y="274638"/>
            <a:ext cx="1941513" cy="574357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B62D053F-C6EB-4E38-862B-1A4A8A92E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274638"/>
            <a:ext cx="5676900" cy="57435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4F3B99B1-7ACC-4B4F-A2CC-E8A08817DA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B26DB2F-31F4-4947-8C95-71691530B240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982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A1AAA2E-5D29-40C7-939D-A2CEAC0A48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7039E204-4892-4200-AC19-7B59218CDD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F0E00115-8A2D-47A8-9D28-F40FDD975BA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11738EE4-AF85-43E6-B460-CB3C8DE152B8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2993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0963EC7-99FB-46D6-99EC-340AEA4A2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1F2B0B7-B84B-4914-802F-E1F0FBF91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BAE2E441-717A-428C-9708-16DD101785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6C1D8F74-A963-491B-89AA-C811A32F17FE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236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84B41D2-C716-42B0-B757-C33D58D80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3B8B6B2E-AD8D-45CB-9C69-21CDD81798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47E45F0C-1612-4DAC-8781-19CFB520D37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FA81432-ED63-4538-AB4B-F0D393F2691F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752021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7CCFCD9-7783-400C-9B59-5DD701A69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8E24B353-F3A4-4269-8429-5F48258C29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08413" cy="457041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BE4F3B9E-3DD0-4E6E-9ACA-7D53DD18B3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75213" y="1447800"/>
            <a:ext cx="3810000" cy="457041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898A16B5-7161-472A-B0C7-635D2A771A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860F8339-F0D3-4D2A-9EEE-685202067BEB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24692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4DE5172-F5E3-4EDC-AF7A-D444C4E18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72FE911E-86E2-472D-8568-A4BE97897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BD602B2A-8002-42B8-B6BE-FC60E89061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B217A0C5-0F37-4345-BDF2-7554DE883D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6CDBF3A3-3810-4365-99C9-0B14652C04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8A193C54-0342-4F5E-AE8E-B1C2CB7784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FC3534D-AFE8-48E6-84B8-27DE6E2829B6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54707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E917E31-D62E-417A-818B-74B52B641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8F169528-CA1F-4C01-A587-8021CEF579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BACB2E2-3C97-41CA-A5C2-6DB3881F172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1468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3B50B01-4FF7-419F-B23C-438D149D6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DAFDA9C-0FAB-4699-8387-4CCA4A501C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08413" cy="457041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C4F793FB-E907-487C-A2A8-1172936AC0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75213" y="1447800"/>
            <a:ext cx="3810000" cy="457041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964C7A20-0391-4E6E-B0CD-B652110AF6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A9B95A5-090F-4C85-BA60-9B1F6F267E12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782380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05B79A1D-D76C-47E4-8884-9B7527CCA8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876A0E14-860A-4A8B-A33E-3883A5971A00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15794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BC8CD47-08C2-4AD2-B501-42639F723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62E0C71-B970-4192-A5FA-E67729346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19FA2F95-D9CC-492D-A23A-202CFBA970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B6F7F0B3-8163-43D6-8FF4-CFE94DAB8C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CF8E51D-9B2B-432B-8DB6-68D11E45CA19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317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BEEE336-E97C-4092-B823-2B12119BE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E6DA045A-F6E3-44A6-BD71-2F43FE95EC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7151CE3B-9055-4D06-9F73-A81738A5E5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0FACC1B8-88A0-4AA3-B4D7-A9C3BBFBA2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2A11FB1-18AE-47E5-9C2A-A9B01FE2D46F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694597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D712A05-8D8A-4B02-82F6-80F40B945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4D823ECC-AC20-4707-A9FD-6459F69BA5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2374575A-7494-4E6F-8751-C62B70C833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F7932586-4992-4FB3-99D2-EACA2A5A252A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57874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C93DC9F6-0E5E-4398-9932-438EB15FE1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3700" y="274638"/>
            <a:ext cx="1941513" cy="574357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5BFAF20E-EE7C-4746-AEE4-912E05E09C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274638"/>
            <a:ext cx="5676900" cy="57435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DBAD150D-B55D-462C-B46A-DED0C23E38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B683E246-59AE-4BD0-8649-08F905FAC004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3691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FD5D9CE-732B-4D84-8D1F-25BCD6E697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D8AAA37-03C4-438C-8B0C-A2A7062DC9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7EB3A3B2-3F7B-4987-832A-D1449849BF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BAF81DA6-CFBD-4878-A099-0A9960BBEAB9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83150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4F85CBB-8C11-4A3A-A9A3-42B7159F6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BFEB915-268E-4425-A68E-EC7533EA9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1F298ED7-4EAA-41DF-9FCB-96A19159AF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51103EA4-42EC-4163-A7F1-AE39B80799E0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87101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29D5122-C4D7-4C08-98F8-409CEBFA9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549D3698-DFE2-4EAD-BAC3-1BCB937DE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4E2127FC-AB54-4B38-8825-0D09B618C2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F21DA706-3981-48FD-9516-994EAE03D341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2570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83C02CD-2CED-40D4-8E61-473324666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5042507-A577-4E0C-9CFD-D614A5414F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08413" cy="457041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DF57150D-C756-4C76-9C10-63823BC692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75213" y="1447800"/>
            <a:ext cx="3810000" cy="457041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CCE5AE56-8647-48B7-BAE0-82830ED1EA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6DE989F-FD58-4EC3-A736-518DBD428EF2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99512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1D17EE8-004E-4955-9036-0D307634D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B72DFBD7-9CC5-4EF1-B69B-B605B05FA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016A756A-333E-4B03-AD26-0C853AE3CC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318D20DC-2C41-4782-8C56-5763E386B4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E109F952-41EB-4EBA-A3DE-60551AD4C9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77C150C9-BC6A-402E-A047-B368B5C792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E4B0FD5-9880-4889-B5C4-23A27ED370E7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3089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A6ACF3A-9D87-40FB-A593-5BEEA7151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72632FC1-BA08-4C79-8E90-657518CC0E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68FBE534-7826-4F59-A5CD-FC72429D2A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9D182AF4-D8B7-46BF-B1EA-69CDC446A5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22F3FD05-E8DB-4BE6-8A08-319B974AA8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ACFE20E4-33B2-45AA-A093-DA84107D93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0E1B23A-E2B8-47C0-892E-67765D4D8C2D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245456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0F125D3-435A-4931-98A7-89399EDDD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2E0200B1-373A-4CD4-9B96-26FDFAFCD8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D34DB6E3-A143-421B-AE47-EB1C76518D9C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36156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CCFE765F-8DD4-45C2-BEA9-B6FCFA1A9E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68CE9AE-5187-4C33-B84B-45C5B06AE473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167231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02A4AB8-22BE-423C-97CD-5BA334BF2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B22A36F-D3F1-457F-B2F2-02F7FE8E9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F554CAB3-4B9D-46D4-B2BD-509427E1B2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5FF2ACD3-DAD4-4BC1-9DEA-D0104ACD51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6B0B91D2-32A1-4D27-A6BC-9B2F19C09348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113195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855ED2E-9A8E-4194-B6D5-402619F01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9D30981C-ADF0-4B92-B120-C9FE4FB839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94497DAD-5E03-45D2-B663-90069D987A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C7F53E1E-91E0-4B64-98C4-EDA85B32BC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EADC668-1AE1-4346-8AD0-8D864E7EBD73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5717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EDE37-10AD-4902-99B0-E87AAC36D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EAF9D3E9-2677-46FA-8214-A35628FA8A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D70CFB01-B49C-4A9B-864D-D6C2B1939A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EC42D57-9B23-4469-A829-460A6B76534B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779026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B17D535E-6CA9-4818-8659-AB23B1DA00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3700" y="274638"/>
            <a:ext cx="1941513" cy="574357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9631432D-097F-4DF1-B9E6-DC7183A9F7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274638"/>
            <a:ext cx="5676900" cy="57435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D6023DCE-D9D7-4D29-9ABB-DB44A600A3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FBDAF05B-F1B9-4399-8927-6B271EE59297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952687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B82DB08-A28C-43E7-9E43-3484E4E5FD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B151E128-E7A8-43BB-B82F-182517ABAA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50D42E2C-74F8-4CEE-9D5B-999356AD4C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15C6C5B3-C211-447A-9B10-C344093AB05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2945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4B5DBAD-7873-40A3-AD3B-6D3E66E6D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B620A2-114C-4C53-8DBB-54193C7CB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2323D314-C3C4-45C8-96AB-CC5FA0062F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BECF10D3-A5DD-4924-A351-C1474AEB511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06327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B700B81-B164-4DCC-BF52-266E52843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867B6B98-B15F-4C73-8FA8-6DB9DC173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43ABDADF-BF7B-4B3F-BB41-2D821ACB28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4B8A2BE5-B486-4316-A806-E918178DA0C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9908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32CF19A-7747-4B63-ACC0-D9953E65A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7D45D3D-33FF-47E7-8922-ADA17B5630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08413" cy="457041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4BBC3629-01DD-4C45-A963-3B828ECF8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75213" y="1447800"/>
            <a:ext cx="3810000" cy="457041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D695AAA-3EA6-461C-B6ED-0AC9EE3F60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2EB227E-E921-4725-90F9-D2940F7BE7E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36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FF06B7E-DD79-4EB7-A499-34471FF4A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69782FEB-B8B3-4DF9-B6BB-E7931A467A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13859F9-EC49-4AA1-B13A-F4B529471666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83198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15045D7-9EDD-428B-8BC4-9248A2AFF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AFB1593C-603A-405B-AB4D-33DDB246A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EB3FE8AA-3C1F-4191-B107-2725D7B53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ADDD4A38-6D2C-496A-BFEC-E7D585763E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66D3DB24-EFF2-4B79-B6AD-308678B5C1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7DAA9F79-3C21-4222-B6BF-9D0BF3D628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383615A-7872-4E65-BEC6-49F069B393E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3021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1633F8E-E551-4CD5-A1DE-1EDA98614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302577A8-0451-4BEB-A6AD-C9692FB77E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9189270-867F-4406-83D6-A07027E5B0F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3567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C068A2C4-9429-4276-93DF-A393B3BDD5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4E91D0F3-FAB4-4835-84C3-AC21D283DE5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94917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2517419-5B14-4AEA-809F-E7FE538D2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13D203F-779E-4646-87B6-0A70449E3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3D882D95-C1D9-48A6-9D13-A1B3D6C516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6E825036-6E75-4FA5-8410-81E958811A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FFA83E7A-6441-4B10-A21B-75A3084C80F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6292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0D28794-ADCF-4EF8-9A1C-F608F1C5C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1133B7E3-0B5F-43F8-AAB0-1D986D2F97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E642ABAE-636D-4B10-A1D6-5146D14C58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13675162-3EA0-4760-8362-684B943BD6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889511B1-CBF4-4694-B408-B924D17C54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4708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3BD5C33-1BFE-4FCC-87DB-4B991FD40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3FF56F7C-9710-46F0-B050-54382034C9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C3DA6DDD-3364-43D4-B9B4-C86D3A42C4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F7D9C8F9-7AD2-400E-A4C3-421F270EBC4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0209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B8E8A8B4-7E01-4E8E-B8B9-9A84AB06E7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3700" y="274638"/>
            <a:ext cx="1941513" cy="574357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27D3EFB1-F614-40C5-8C62-9D25AF0DCD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274638"/>
            <a:ext cx="5676900" cy="57435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2AC72942-A4A8-4603-A712-65E187F718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F86C7A1-E340-4420-8CB2-E5AAF27827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248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937EE361-D4D0-4C17-94CF-BEBD5DC3CD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9699131-C79B-4A3B-8954-001205ED6B2F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817893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7E375BC-85EB-4756-B64C-F2E72C5E7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54544D7-A875-4C56-9DE0-01ADBF88F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C6B76CF0-62A0-4101-BCFA-F35D4819B9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4D7FF284-3CC1-4D02-B2CC-4A02FE6E9C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DD632A1-BE1B-4580-A99C-04114B41ADA1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4856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692EFC5-DAFE-4AA2-9458-96DBA4955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A6124C64-A912-4B8F-89C9-ACE9FC99A9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6140846B-D010-4839-8262-A184FAC2D0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4035152D-AA0A-4D77-9523-220EF979ED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62CB11E-7B4B-4B53-8019-030CE8BF6FD7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8835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.jp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 : forme 1">
            <a:extLst>
              <a:ext uri="{FF2B5EF4-FFF2-40B4-BE49-F238E27FC236}">
                <a16:creationId xmlns:a16="http://schemas.microsoft.com/office/drawing/2014/main" xmlns="" id="{95373517-A930-4C73-A5CB-FE5B935D7BA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3" name="Forme libre : forme 2">
            <a:extLst>
              <a:ext uri="{FF2B5EF4-FFF2-40B4-BE49-F238E27FC236}">
                <a16:creationId xmlns:a16="http://schemas.microsoft.com/office/drawing/2014/main" xmlns="" id="{D00FE8D9-9DB9-45DF-A38B-E386754FB728}"/>
              </a:ext>
            </a:extLst>
          </p:cNvPr>
          <p:cNvSpPr/>
          <p:nvPr/>
        </p:nvSpPr>
        <p:spPr>
          <a:xfrm>
            <a:off x="63360" y="69840"/>
            <a:ext cx="9014040" cy="6692760"/>
          </a:xfrm>
          <a:custGeom>
            <a:avLst>
              <a:gd name="f0" fmla="val 106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6480" cap="sq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4" name="Espace réservé du titre 3">
            <a:extLst>
              <a:ext uri="{FF2B5EF4-FFF2-40B4-BE49-F238E27FC236}">
                <a16:creationId xmlns:a16="http://schemas.microsoft.com/office/drawing/2014/main" xmlns="" id="{9856FF5A-9EB4-4E23-B5B1-063BD25A694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4400" y="274680"/>
            <a:ext cx="7770959" cy="114120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91440" anchor="b" anchorCtr="0" compatLnSpc="1"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C0DC177A-5FA9-4CE2-951C-112D38B43DC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14400" y="1447560"/>
            <a:ext cx="7770959" cy="457020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1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Forme libre : forme 5">
            <a:extLst>
              <a:ext uri="{FF2B5EF4-FFF2-40B4-BE49-F238E27FC236}">
                <a16:creationId xmlns:a16="http://schemas.microsoft.com/office/drawing/2014/main" xmlns="" id="{C59FB50A-0E4A-45AA-8B12-B90759BD9730}"/>
              </a:ext>
            </a:extLst>
          </p:cNvPr>
          <p:cNvSpPr/>
          <p:nvPr/>
        </p:nvSpPr>
        <p:spPr>
          <a:xfrm>
            <a:off x="6172200" y="6191280"/>
            <a:ext cx="2476440" cy="476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7" name="Forme libre : forme 6">
            <a:extLst>
              <a:ext uri="{FF2B5EF4-FFF2-40B4-BE49-F238E27FC236}">
                <a16:creationId xmlns:a16="http://schemas.microsoft.com/office/drawing/2014/main" xmlns="" id="{1F9A50B4-595C-4708-BB05-EE2BF71076BE}"/>
              </a:ext>
            </a:extLst>
          </p:cNvPr>
          <p:cNvSpPr/>
          <p:nvPr/>
        </p:nvSpPr>
        <p:spPr>
          <a:xfrm>
            <a:off x="914400" y="6172200"/>
            <a:ext cx="3962520" cy="45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xmlns="" id="{9624FAE4-D3ED-4365-B3D8-E484B3887354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12400" y="6276600"/>
            <a:ext cx="322200" cy="322200"/>
          </a:xfrm>
          <a:prstGeom prst="rect">
            <a:avLst/>
          </a:prstGeom>
          <a:solidFill>
            <a:srgbClr val="D34817"/>
          </a:solidFill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>
            <a:lvl1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lang="fr-FR" sz="1400" b="0" i="0" u="none" strike="noStrike" cap="none" baseline="0">
                <a:ln>
                  <a:noFill/>
                </a:ln>
                <a:solidFill>
                  <a:srgbClr val="FFFFFF"/>
                </a:solidFill>
                <a:latin typeface="Franklin Gothic Book" pitchFamily="34"/>
                <a:ea typeface="Arial" pitchFamily="2"/>
                <a:cs typeface="Arial" pitchFamily="2"/>
              </a:defRPr>
            </a:lvl1pPr>
          </a:lstStyle>
          <a:p>
            <a:pPr lvl="0"/>
            <a:fld id="{E3896D27-CB8B-4F9E-A919-00B9F02003C9}" type="slidenum"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indent="0" algn="l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448919" algn="l"/>
          <a:tab pos="898199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59" algn="l"/>
          <a:tab pos="4492440" algn="l"/>
          <a:tab pos="4941719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79" algn="l"/>
          <a:tab pos="8535960" algn="l"/>
          <a:tab pos="8985240" algn="l"/>
        </a:tabLst>
        <a:defRPr lang="fr-FR" sz="4000" b="0" i="0" u="none" strike="noStrike" cap="none" baseline="0">
          <a:ln>
            <a:noFill/>
          </a:ln>
          <a:solidFill>
            <a:srgbClr val="696464"/>
          </a:solidFill>
          <a:highlight>
            <a:scrgbClr r="0" g="0" b="0">
              <a:alpha val="0"/>
            </a:scrgbClr>
          </a:highlight>
          <a:latin typeface="Franklin Gothic Book" pitchFamily="34"/>
          <a:ea typeface="Microsoft YaHei" pitchFamily="2"/>
        </a:defRPr>
      </a:lvl1pPr>
    </p:titleStyle>
    <p:bodyStyle>
      <a:lvl1pPr marL="342720" marR="0" indent="-342720" algn="l" rtl="0" hangingPunct="0">
        <a:lnSpc>
          <a:spcPct val="100000"/>
        </a:lnSpc>
        <a:spcBef>
          <a:spcPts val="573"/>
        </a:spcBef>
        <a:spcAft>
          <a:spcPts val="0"/>
        </a:spcAft>
        <a:tabLst>
          <a:tab pos="342720" algn="l"/>
          <a:tab pos="791639" algn="l"/>
          <a:tab pos="1240919" algn="l"/>
          <a:tab pos="1690200" algn="l"/>
          <a:tab pos="2139480" algn="l"/>
          <a:tab pos="2588760" algn="l"/>
          <a:tab pos="3038040" algn="l"/>
          <a:tab pos="3487320" algn="l"/>
          <a:tab pos="3936600" algn="l"/>
          <a:tab pos="4385879" algn="l"/>
          <a:tab pos="4835160" algn="l"/>
          <a:tab pos="5284439" algn="l"/>
          <a:tab pos="5733720" algn="l"/>
          <a:tab pos="6183000" algn="l"/>
          <a:tab pos="6632280" algn="l"/>
          <a:tab pos="7081560" algn="l"/>
          <a:tab pos="7530840" algn="l"/>
          <a:tab pos="7980120" algn="l"/>
          <a:tab pos="8429399" algn="l"/>
          <a:tab pos="8878680" algn="l"/>
          <a:tab pos="9327960" algn="l"/>
        </a:tabLst>
        <a:defRPr lang="fr-FR" sz="2600" b="0" i="0" u="none" strike="noStrike" cap="none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Perpetua" pitchFamily="18"/>
          <a:ea typeface="Microsoft YaHei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 : forme 1">
            <a:extLst>
              <a:ext uri="{FF2B5EF4-FFF2-40B4-BE49-F238E27FC236}">
                <a16:creationId xmlns:a16="http://schemas.microsoft.com/office/drawing/2014/main" xmlns="" id="{C740A70A-E9BC-46B7-994D-E9D776209D9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3" name="Forme libre : forme 2">
            <a:extLst>
              <a:ext uri="{FF2B5EF4-FFF2-40B4-BE49-F238E27FC236}">
                <a16:creationId xmlns:a16="http://schemas.microsoft.com/office/drawing/2014/main" xmlns="" id="{43088A3B-96A0-444B-9662-800C2061458F}"/>
              </a:ext>
            </a:extLst>
          </p:cNvPr>
          <p:cNvSpPr/>
          <p:nvPr/>
        </p:nvSpPr>
        <p:spPr>
          <a:xfrm>
            <a:off x="65160" y="69840"/>
            <a:ext cx="9013680" cy="6691320"/>
          </a:xfrm>
          <a:custGeom>
            <a:avLst>
              <a:gd name="f0" fmla="val 106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6480" cap="sq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4" name="Forme libre : forme 3">
            <a:extLst>
              <a:ext uri="{FF2B5EF4-FFF2-40B4-BE49-F238E27FC236}">
                <a16:creationId xmlns:a16="http://schemas.microsoft.com/office/drawing/2014/main" xmlns="" id="{0340D4C3-506A-47B6-BD00-C712A51B172B}"/>
              </a:ext>
            </a:extLst>
          </p:cNvPr>
          <p:cNvSpPr/>
          <p:nvPr/>
        </p:nvSpPr>
        <p:spPr>
          <a:xfrm>
            <a:off x="63360" y="1449360"/>
            <a:ext cx="9020160" cy="1527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34817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5" name="Forme libre : forme 4">
            <a:extLst>
              <a:ext uri="{FF2B5EF4-FFF2-40B4-BE49-F238E27FC236}">
                <a16:creationId xmlns:a16="http://schemas.microsoft.com/office/drawing/2014/main" xmlns="" id="{A5455807-C3D3-443B-80E2-6CDDF037B88D}"/>
              </a:ext>
            </a:extLst>
          </p:cNvPr>
          <p:cNvSpPr/>
          <p:nvPr/>
        </p:nvSpPr>
        <p:spPr>
          <a:xfrm>
            <a:off x="63360" y="1397160"/>
            <a:ext cx="9020160" cy="120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6B1AB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6" name="Forme libre : forme 5">
            <a:extLst>
              <a:ext uri="{FF2B5EF4-FFF2-40B4-BE49-F238E27FC236}">
                <a16:creationId xmlns:a16="http://schemas.microsoft.com/office/drawing/2014/main" xmlns="" id="{214D6A63-93A0-47EF-9BA1-B6F36E4E74D7}"/>
              </a:ext>
            </a:extLst>
          </p:cNvPr>
          <p:cNvSpPr/>
          <p:nvPr/>
        </p:nvSpPr>
        <p:spPr>
          <a:xfrm>
            <a:off x="63360" y="2976479"/>
            <a:ext cx="9020160" cy="111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18485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7" name="Espace réservé du titre 6">
            <a:extLst>
              <a:ext uri="{FF2B5EF4-FFF2-40B4-BE49-F238E27FC236}">
                <a16:creationId xmlns:a16="http://schemas.microsoft.com/office/drawing/2014/main" xmlns="" id="{8CC28F6C-4CD7-488C-8B78-36BE676FC4C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4400" y="274680"/>
            <a:ext cx="7770959" cy="114120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91440" anchor="b" anchorCtr="0" compatLnSpc="1"/>
          <a:lstStyle/>
          <a:p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xmlns="" id="{2E5D00C0-AD73-447D-A77D-373F019F317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14400" y="1447560"/>
            <a:ext cx="7770959" cy="457020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1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9" name="Forme libre : forme 8">
            <a:extLst>
              <a:ext uri="{FF2B5EF4-FFF2-40B4-BE49-F238E27FC236}">
                <a16:creationId xmlns:a16="http://schemas.microsoft.com/office/drawing/2014/main" xmlns="" id="{E3FE4AF2-C37D-4C17-A6A5-C7ABD00C0AEC}"/>
              </a:ext>
            </a:extLst>
          </p:cNvPr>
          <p:cNvSpPr/>
          <p:nvPr/>
        </p:nvSpPr>
        <p:spPr>
          <a:xfrm>
            <a:off x="6172200" y="6191280"/>
            <a:ext cx="2476440" cy="476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10" name="Forme libre : forme 9">
            <a:extLst>
              <a:ext uri="{FF2B5EF4-FFF2-40B4-BE49-F238E27FC236}">
                <a16:creationId xmlns:a16="http://schemas.microsoft.com/office/drawing/2014/main" xmlns="" id="{F1B842E1-EBA7-441A-90E6-9C905FF93D98}"/>
              </a:ext>
            </a:extLst>
          </p:cNvPr>
          <p:cNvSpPr/>
          <p:nvPr/>
        </p:nvSpPr>
        <p:spPr>
          <a:xfrm>
            <a:off x="914400" y="6172200"/>
            <a:ext cx="3962520" cy="45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xmlns="" id="{B8FF346F-8BE5-4098-B42A-0002E26153F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12400" y="6276600"/>
            <a:ext cx="322200" cy="322200"/>
          </a:xfrm>
          <a:prstGeom prst="rect">
            <a:avLst/>
          </a:prstGeom>
          <a:solidFill>
            <a:srgbClr val="D34817"/>
          </a:solidFill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>
            <a:lvl1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lang="fr-FR" sz="1400" b="0" i="0" u="none" strike="noStrike" cap="none" baseline="0">
                <a:ln>
                  <a:noFill/>
                </a:ln>
                <a:solidFill>
                  <a:srgbClr val="FFFFFF"/>
                </a:solidFill>
                <a:latin typeface="Franklin Gothic Book" pitchFamily="34"/>
                <a:ea typeface="Arial" pitchFamily="2"/>
                <a:cs typeface="Arial" pitchFamily="2"/>
              </a:defRPr>
            </a:lvl1pPr>
          </a:lstStyle>
          <a:p>
            <a:pPr lvl="0"/>
            <a:fld id="{E5F134C1-20E9-4727-A977-7245F79067D7}" type="slidenum"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indent="0" algn="l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448919" algn="l"/>
          <a:tab pos="898199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59" algn="l"/>
          <a:tab pos="4492440" algn="l"/>
          <a:tab pos="4941719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79" algn="l"/>
          <a:tab pos="8535960" algn="l"/>
          <a:tab pos="8985240" algn="l"/>
        </a:tabLst>
        <a:defRPr lang="fr-FR" sz="4000" b="0" i="0" u="none" strike="noStrike" kern="1200" cap="none" baseline="0">
          <a:ln>
            <a:noFill/>
          </a:ln>
          <a:solidFill>
            <a:srgbClr val="696464"/>
          </a:solidFill>
          <a:highlight>
            <a:scrgbClr r="0" g="0" b="0">
              <a:alpha val="0"/>
            </a:scrgbClr>
          </a:highlight>
          <a:latin typeface="Franklin Gothic Book" pitchFamily="34"/>
          <a:ea typeface="Microsoft YaHei" pitchFamily="2"/>
        </a:defRPr>
      </a:lvl1pPr>
    </p:titleStyle>
    <p:bodyStyle>
      <a:lvl1pPr marL="342720" marR="0" indent="-342720" algn="l" rtl="0" hangingPunct="0">
        <a:lnSpc>
          <a:spcPct val="100000"/>
        </a:lnSpc>
        <a:spcBef>
          <a:spcPts val="573"/>
        </a:spcBef>
        <a:spcAft>
          <a:spcPts val="0"/>
        </a:spcAft>
        <a:tabLst>
          <a:tab pos="342720" algn="l"/>
          <a:tab pos="791639" algn="l"/>
          <a:tab pos="1240919" algn="l"/>
          <a:tab pos="1690200" algn="l"/>
          <a:tab pos="2139480" algn="l"/>
          <a:tab pos="2588760" algn="l"/>
          <a:tab pos="3038040" algn="l"/>
          <a:tab pos="3487320" algn="l"/>
          <a:tab pos="3936600" algn="l"/>
          <a:tab pos="4385879" algn="l"/>
          <a:tab pos="4835160" algn="l"/>
          <a:tab pos="5284439" algn="l"/>
          <a:tab pos="5733720" algn="l"/>
          <a:tab pos="6183000" algn="l"/>
          <a:tab pos="6632280" algn="l"/>
          <a:tab pos="7081560" algn="l"/>
          <a:tab pos="7530840" algn="l"/>
          <a:tab pos="7980120" algn="l"/>
          <a:tab pos="8429399" algn="l"/>
          <a:tab pos="8878680" algn="l"/>
          <a:tab pos="9327960" algn="l"/>
        </a:tabLst>
        <a:defRPr lang="fr-FR" sz="2600" b="0" i="0" u="none" strike="noStrike" kern="1200" cap="none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Perpetua" pitchFamily="18"/>
          <a:ea typeface="Microsoft YaHei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 : forme 1">
            <a:extLst>
              <a:ext uri="{FF2B5EF4-FFF2-40B4-BE49-F238E27FC236}">
                <a16:creationId xmlns:a16="http://schemas.microsoft.com/office/drawing/2014/main" xmlns="" id="{7C98D3D4-15BA-4E1F-94B0-B9F94BB2091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xmlns="" id="{6F93EDB2-FECF-46EC-B18F-0DAD7D126FD3}"/>
              </a:ext>
            </a:extLst>
          </p:cNvPr>
          <p:cNvGrpSpPr/>
          <p:nvPr/>
        </p:nvGrpSpPr>
        <p:grpSpPr>
          <a:xfrm>
            <a:off x="60480" y="60480"/>
            <a:ext cx="9026280" cy="6710040"/>
            <a:chOff x="60480" y="60480"/>
            <a:chExt cx="9026280" cy="6710040"/>
          </a:xfrm>
        </p:grpSpPr>
        <p:pic>
          <p:nvPicPr>
            <p:cNvPr id="4" name="Image 3">
              <a:extLst>
                <a:ext uri="{FF2B5EF4-FFF2-40B4-BE49-F238E27FC236}">
                  <a16:creationId xmlns:a16="http://schemas.microsoft.com/office/drawing/2014/main" xmlns="" id="{CCA5F530-3148-42F1-B77E-B09719008140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lum/>
              <a:alphaModFix/>
            </a:blip>
            <a:srcRect/>
            <a:stretch>
              <a:fillRect/>
            </a:stretch>
          </p:blipFill>
          <p:spPr>
            <a:xfrm>
              <a:off x="60480" y="60480"/>
              <a:ext cx="9026280" cy="671004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Forme libre : forme 4">
              <a:extLst>
                <a:ext uri="{FF2B5EF4-FFF2-40B4-BE49-F238E27FC236}">
                  <a16:creationId xmlns:a16="http://schemas.microsoft.com/office/drawing/2014/main" xmlns="" id="{65D8AB01-C763-423B-8EFB-DAB088806773}"/>
                </a:ext>
              </a:extLst>
            </p:cNvPr>
            <p:cNvSpPr/>
            <p:nvPr/>
          </p:nvSpPr>
          <p:spPr>
            <a:xfrm>
              <a:off x="162000" y="166680"/>
              <a:ext cx="8818560" cy="64976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fr-FR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endParaRPr>
            </a:p>
          </p:txBody>
        </p:sp>
      </p:grpSp>
      <p:sp>
        <p:nvSpPr>
          <p:cNvPr id="6" name="Forme libre : forme 5">
            <a:extLst>
              <a:ext uri="{FF2B5EF4-FFF2-40B4-BE49-F238E27FC236}">
                <a16:creationId xmlns:a16="http://schemas.microsoft.com/office/drawing/2014/main" xmlns="" id="{FE0B9BD4-E87F-4964-94F3-2CE9AA9CF41C}"/>
              </a:ext>
            </a:extLst>
          </p:cNvPr>
          <p:cNvSpPr/>
          <p:nvPr/>
        </p:nvSpPr>
        <p:spPr>
          <a:xfrm flipV="1">
            <a:off x="69840" y="2376360"/>
            <a:ext cx="9013680" cy="921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34817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7" name="Forme libre : forme 6">
            <a:extLst>
              <a:ext uri="{FF2B5EF4-FFF2-40B4-BE49-F238E27FC236}">
                <a16:creationId xmlns:a16="http://schemas.microsoft.com/office/drawing/2014/main" xmlns="" id="{2B7AE3D2-D566-4D5D-A51E-3768EE3B4AEB}"/>
              </a:ext>
            </a:extLst>
          </p:cNvPr>
          <p:cNvSpPr/>
          <p:nvPr/>
        </p:nvSpPr>
        <p:spPr>
          <a:xfrm>
            <a:off x="69840" y="2341440"/>
            <a:ext cx="9013680" cy="46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6B1AB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xmlns="" id="{ADEA9E51-2F1F-4A60-AF15-37352FD81AA5}"/>
              </a:ext>
            </a:extLst>
          </p:cNvPr>
          <p:cNvSpPr/>
          <p:nvPr/>
        </p:nvSpPr>
        <p:spPr>
          <a:xfrm>
            <a:off x="68400" y="2468519"/>
            <a:ext cx="9015120" cy="46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18485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9" name="Espace réservé du titre 8">
            <a:extLst>
              <a:ext uri="{FF2B5EF4-FFF2-40B4-BE49-F238E27FC236}">
                <a16:creationId xmlns:a16="http://schemas.microsoft.com/office/drawing/2014/main" xmlns="" id="{74578EE8-8FCB-4D51-B09D-9D50FD0175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4400" y="274680"/>
            <a:ext cx="7770959" cy="114120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91440" anchor="b" anchorCtr="0" compatLnSpc="1"/>
          <a:lstStyle/>
          <a:p>
            <a:endParaRPr lang="fr-FR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xmlns="" id="{427496E9-5248-46C9-9F0C-D469E5ECA1E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14400" y="1447560"/>
            <a:ext cx="7770959" cy="457020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1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1" name="Forme libre : forme 10">
            <a:extLst>
              <a:ext uri="{FF2B5EF4-FFF2-40B4-BE49-F238E27FC236}">
                <a16:creationId xmlns:a16="http://schemas.microsoft.com/office/drawing/2014/main" xmlns="" id="{11ED19D7-26A7-438D-9348-08A7C80559ED}"/>
              </a:ext>
            </a:extLst>
          </p:cNvPr>
          <p:cNvSpPr/>
          <p:nvPr/>
        </p:nvSpPr>
        <p:spPr>
          <a:xfrm>
            <a:off x="6172200" y="6191280"/>
            <a:ext cx="2476440" cy="476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12" name="Forme libre : forme 11">
            <a:extLst>
              <a:ext uri="{FF2B5EF4-FFF2-40B4-BE49-F238E27FC236}">
                <a16:creationId xmlns:a16="http://schemas.microsoft.com/office/drawing/2014/main" xmlns="" id="{7A57FF78-2BAD-435B-A7B3-06EB5FFAAA10}"/>
              </a:ext>
            </a:extLst>
          </p:cNvPr>
          <p:cNvSpPr/>
          <p:nvPr/>
        </p:nvSpPr>
        <p:spPr>
          <a:xfrm>
            <a:off x="800280" y="6172200"/>
            <a:ext cx="4000320" cy="45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13" name="Espace réservé du numéro de diapositive 12">
            <a:extLst>
              <a:ext uri="{FF2B5EF4-FFF2-40B4-BE49-F238E27FC236}">
                <a16:creationId xmlns:a16="http://schemas.microsoft.com/office/drawing/2014/main" xmlns="" id="{90E7F37A-7901-4481-B46A-8A24F44F0F69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12400" y="6275160"/>
            <a:ext cx="322200" cy="322200"/>
          </a:xfrm>
          <a:prstGeom prst="rect">
            <a:avLst/>
          </a:prstGeom>
          <a:solidFill>
            <a:srgbClr val="D34817"/>
          </a:solidFill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>
            <a:lvl1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lang="fr-FR" sz="1400" b="0" i="0" u="none" strike="noStrike" cap="none" baseline="0">
                <a:ln>
                  <a:noFill/>
                </a:ln>
                <a:solidFill>
                  <a:srgbClr val="FFFFFF"/>
                </a:solidFill>
                <a:latin typeface="Franklin Gothic Book" pitchFamily="34"/>
                <a:ea typeface="Arial" pitchFamily="2"/>
                <a:cs typeface="Arial" pitchFamily="2"/>
              </a:defRPr>
            </a:lvl1pPr>
          </a:lstStyle>
          <a:p>
            <a:pPr lvl="0"/>
            <a:fld id="{E9F77A56-24A6-4FC8-A5E8-00851597EAE2}" type="slidenum"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0" marR="0" indent="0" algn="l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448919" algn="l"/>
          <a:tab pos="898199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59" algn="l"/>
          <a:tab pos="4492440" algn="l"/>
          <a:tab pos="4941719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79" algn="l"/>
          <a:tab pos="8535960" algn="l"/>
          <a:tab pos="8985240" algn="l"/>
        </a:tabLst>
        <a:defRPr lang="fr-FR" sz="4000" b="0" i="0" u="none" strike="noStrike" kern="1200" cap="none" baseline="0">
          <a:ln>
            <a:noFill/>
          </a:ln>
          <a:solidFill>
            <a:srgbClr val="696464"/>
          </a:solidFill>
          <a:highlight>
            <a:scrgbClr r="0" g="0" b="0">
              <a:alpha val="0"/>
            </a:scrgbClr>
          </a:highlight>
          <a:latin typeface="Franklin Gothic Book" pitchFamily="34"/>
          <a:ea typeface="Microsoft YaHei" pitchFamily="2"/>
        </a:defRPr>
      </a:lvl1pPr>
    </p:titleStyle>
    <p:bodyStyle>
      <a:lvl1pPr marL="342720" marR="0" indent="-342720" algn="l" rtl="0" hangingPunct="0">
        <a:lnSpc>
          <a:spcPct val="100000"/>
        </a:lnSpc>
        <a:spcBef>
          <a:spcPts val="573"/>
        </a:spcBef>
        <a:spcAft>
          <a:spcPts val="0"/>
        </a:spcAft>
        <a:tabLst>
          <a:tab pos="342720" algn="l"/>
          <a:tab pos="791639" algn="l"/>
          <a:tab pos="1240919" algn="l"/>
          <a:tab pos="1690200" algn="l"/>
          <a:tab pos="2139480" algn="l"/>
          <a:tab pos="2588760" algn="l"/>
          <a:tab pos="3038040" algn="l"/>
          <a:tab pos="3487320" algn="l"/>
          <a:tab pos="3936600" algn="l"/>
          <a:tab pos="4385879" algn="l"/>
          <a:tab pos="4835160" algn="l"/>
          <a:tab pos="5284439" algn="l"/>
          <a:tab pos="5733720" algn="l"/>
          <a:tab pos="6183000" algn="l"/>
          <a:tab pos="6632280" algn="l"/>
          <a:tab pos="7081560" algn="l"/>
          <a:tab pos="7530840" algn="l"/>
          <a:tab pos="7980120" algn="l"/>
          <a:tab pos="8429399" algn="l"/>
          <a:tab pos="8878680" algn="l"/>
          <a:tab pos="9327960" algn="l"/>
        </a:tabLst>
        <a:defRPr lang="fr-FR" sz="2600" b="0" i="0" u="none" strike="noStrike" kern="1200" cap="none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Perpetua" pitchFamily="18"/>
          <a:ea typeface="Microsoft YaHei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 : forme 1">
            <a:extLst>
              <a:ext uri="{FF2B5EF4-FFF2-40B4-BE49-F238E27FC236}">
                <a16:creationId xmlns:a16="http://schemas.microsoft.com/office/drawing/2014/main" xmlns="" id="{8A942C2A-402B-44C1-B770-9192F2B7A65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3" name="Forme libre : forme 2">
            <a:extLst>
              <a:ext uri="{FF2B5EF4-FFF2-40B4-BE49-F238E27FC236}">
                <a16:creationId xmlns:a16="http://schemas.microsoft.com/office/drawing/2014/main" xmlns="" id="{BC0BB97E-BB81-4D03-B299-5FF3155BAC94}"/>
              </a:ext>
            </a:extLst>
          </p:cNvPr>
          <p:cNvSpPr/>
          <p:nvPr/>
        </p:nvSpPr>
        <p:spPr>
          <a:xfrm>
            <a:off x="63360" y="69840"/>
            <a:ext cx="9014040" cy="6692760"/>
          </a:xfrm>
          <a:custGeom>
            <a:avLst>
              <a:gd name="f0" fmla="val 106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6480" cap="sq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4" name="Forme libre : forme 3">
            <a:extLst>
              <a:ext uri="{FF2B5EF4-FFF2-40B4-BE49-F238E27FC236}">
                <a16:creationId xmlns:a16="http://schemas.microsoft.com/office/drawing/2014/main" xmlns="" id="{A2372358-2BAB-41AD-9D35-71CAACB2388E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5" name="Forme libre : forme 4">
            <a:extLst>
              <a:ext uri="{FF2B5EF4-FFF2-40B4-BE49-F238E27FC236}">
                <a16:creationId xmlns:a16="http://schemas.microsoft.com/office/drawing/2014/main" xmlns="" id="{E7EC4597-DF16-49D0-A1F0-E38FDE768D0D}"/>
              </a:ext>
            </a:extLst>
          </p:cNvPr>
          <p:cNvSpPr/>
          <p:nvPr/>
        </p:nvSpPr>
        <p:spPr>
          <a:xfrm>
            <a:off x="63360" y="69840"/>
            <a:ext cx="9014040" cy="6692760"/>
          </a:xfrm>
          <a:custGeom>
            <a:avLst>
              <a:gd name="f0" fmla="val 106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6480" cap="sq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6" name="Espace réservé du titre 5">
            <a:extLst>
              <a:ext uri="{FF2B5EF4-FFF2-40B4-BE49-F238E27FC236}">
                <a16:creationId xmlns:a16="http://schemas.microsoft.com/office/drawing/2014/main" xmlns="" id="{DDCF424F-D499-45E2-A4B5-CD08A0AF3D3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4400" y="274680"/>
            <a:ext cx="7770959" cy="114120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91440" anchor="b" anchorCtr="0" compatLnSpc="1"/>
          <a:lstStyle/>
          <a:p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xmlns="" id="{5879FF68-2ECB-4585-9EC7-D1BD5724C96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14400" y="1447560"/>
            <a:ext cx="7770959" cy="457020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1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xmlns="" id="{12B33E49-59F1-4418-B770-0092CB94E55A}"/>
              </a:ext>
            </a:extLst>
          </p:cNvPr>
          <p:cNvSpPr/>
          <p:nvPr/>
        </p:nvSpPr>
        <p:spPr>
          <a:xfrm>
            <a:off x="6172200" y="6191280"/>
            <a:ext cx="2476440" cy="476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9" name="Forme libre : forme 8">
            <a:extLst>
              <a:ext uri="{FF2B5EF4-FFF2-40B4-BE49-F238E27FC236}">
                <a16:creationId xmlns:a16="http://schemas.microsoft.com/office/drawing/2014/main" xmlns="" id="{63C4D0C4-A957-473B-971B-CEE3EBA3C28F}"/>
              </a:ext>
            </a:extLst>
          </p:cNvPr>
          <p:cNvSpPr/>
          <p:nvPr/>
        </p:nvSpPr>
        <p:spPr>
          <a:xfrm>
            <a:off x="914400" y="6172200"/>
            <a:ext cx="3962520" cy="45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xmlns="" id="{AF3F29B8-9CDB-47AC-8970-1E807BE3454A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12400" y="6276600"/>
            <a:ext cx="322200" cy="322200"/>
          </a:xfrm>
          <a:prstGeom prst="rect">
            <a:avLst/>
          </a:prstGeom>
          <a:solidFill>
            <a:srgbClr val="D34817"/>
          </a:solidFill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>
            <a:lvl1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lang="fr-FR" sz="1400" b="0" i="0" u="none" strike="noStrike" cap="none" baseline="0">
                <a:ln>
                  <a:noFill/>
                </a:ln>
                <a:solidFill>
                  <a:srgbClr val="FFFFFF"/>
                </a:solidFill>
                <a:latin typeface="Franklin Gothic Book" pitchFamily="34"/>
                <a:ea typeface="Arial" pitchFamily="2"/>
                <a:cs typeface="Arial" pitchFamily="2"/>
              </a:defRPr>
            </a:lvl1pPr>
          </a:lstStyle>
          <a:p>
            <a:pPr lvl="0"/>
            <a:fld id="{BF798503-DB39-486F-B37B-7C22DB8C5D6A}" type="slidenum"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0" marR="0" indent="0" algn="l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448919" algn="l"/>
          <a:tab pos="898199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59" algn="l"/>
          <a:tab pos="4492440" algn="l"/>
          <a:tab pos="4941719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79" algn="l"/>
          <a:tab pos="8535960" algn="l"/>
          <a:tab pos="8985240" algn="l"/>
        </a:tabLst>
        <a:defRPr lang="fr-FR" sz="4000" b="0" i="0" u="none" strike="noStrike" kern="1200" cap="none" baseline="0">
          <a:ln>
            <a:noFill/>
          </a:ln>
          <a:solidFill>
            <a:srgbClr val="696464"/>
          </a:solidFill>
          <a:highlight>
            <a:scrgbClr r="0" g="0" b="0">
              <a:alpha val="0"/>
            </a:scrgbClr>
          </a:highlight>
          <a:latin typeface="Franklin Gothic Book" pitchFamily="34"/>
          <a:ea typeface="Microsoft YaHei" pitchFamily="2"/>
        </a:defRPr>
      </a:lvl1pPr>
    </p:titleStyle>
    <p:bodyStyle>
      <a:lvl1pPr marL="342720" marR="0" indent="-342720" algn="l" rtl="0" hangingPunct="0">
        <a:lnSpc>
          <a:spcPct val="100000"/>
        </a:lnSpc>
        <a:spcBef>
          <a:spcPts val="573"/>
        </a:spcBef>
        <a:spcAft>
          <a:spcPts val="0"/>
        </a:spcAft>
        <a:tabLst>
          <a:tab pos="342720" algn="l"/>
          <a:tab pos="791639" algn="l"/>
          <a:tab pos="1240919" algn="l"/>
          <a:tab pos="1690200" algn="l"/>
          <a:tab pos="2139480" algn="l"/>
          <a:tab pos="2588760" algn="l"/>
          <a:tab pos="3038040" algn="l"/>
          <a:tab pos="3487320" algn="l"/>
          <a:tab pos="3936600" algn="l"/>
          <a:tab pos="4385879" algn="l"/>
          <a:tab pos="4835160" algn="l"/>
          <a:tab pos="5284439" algn="l"/>
          <a:tab pos="5733720" algn="l"/>
          <a:tab pos="6183000" algn="l"/>
          <a:tab pos="6632280" algn="l"/>
          <a:tab pos="7081560" algn="l"/>
          <a:tab pos="7530840" algn="l"/>
          <a:tab pos="7980120" algn="l"/>
          <a:tab pos="8429399" algn="l"/>
          <a:tab pos="8878680" algn="l"/>
          <a:tab pos="9327960" algn="l"/>
        </a:tabLst>
        <a:defRPr lang="fr-FR" sz="2600" b="0" i="0" u="none" strike="noStrike" kern="1200" cap="none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Perpetua" pitchFamily="18"/>
          <a:ea typeface="Microsoft YaHei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 : forme 1">
            <a:extLst>
              <a:ext uri="{FF2B5EF4-FFF2-40B4-BE49-F238E27FC236}">
                <a16:creationId xmlns:a16="http://schemas.microsoft.com/office/drawing/2014/main" xmlns="" id="{516FC424-6DB7-481C-9CF4-13CB21E3640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3" name="Forme libre : forme 2">
            <a:extLst>
              <a:ext uri="{FF2B5EF4-FFF2-40B4-BE49-F238E27FC236}">
                <a16:creationId xmlns:a16="http://schemas.microsoft.com/office/drawing/2014/main" xmlns="" id="{4F1AE6D7-1583-4486-933C-6408B0A4BD8A}"/>
              </a:ext>
            </a:extLst>
          </p:cNvPr>
          <p:cNvSpPr/>
          <p:nvPr/>
        </p:nvSpPr>
        <p:spPr>
          <a:xfrm>
            <a:off x="63360" y="69840"/>
            <a:ext cx="9014040" cy="6692760"/>
          </a:xfrm>
          <a:custGeom>
            <a:avLst>
              <a:gd name="f0" fmla="val 106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6480" cap="sq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4" name="Forme libre : forme 3">
            <a:extLst>
              <a:ext uri="{FF2B5EF4-FFF2-40B4-BE49-F238E27FC236}">
                <a16:creationId xmlns:a16="http://schemas.microsoft.com/office/drawing/2014/main" xmlns="" id="{A9740603-5A50-4C06-B4F7-EF5EF65B510E}"/>
              </a:ext>
            </a:extLst>
          </p:cNvPr>
          <p:cNvSpPr/>
          <p:nvPr/>
        </p:nvSpPr>
        <p:spPr>
          <a:xfrm flipV="1">
            <a:off x="68400" y="4681800"/>
            <a:ext cx="9007200" cy="91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34817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5" name="Forme libre : forme 4">
            <a:extLst>
              <a:ext uri="{FF2B5EF4-FFF2-40B4-BE49-F238E27FC236}">
                <a16:creationId xmlns:a16="http://schemas.microsoft.com/office/drawing/2014/main" xmlns="" id="{1A1E6DE7-D380-4B4D-9E6D-8BFA2543D8CB}"/>
              </a:ext>
            </a:extLst>
          </p:cNvPr>
          <p:cNvSpPr/>
          <p:nvPr/>
        </p:nvSpPr>
        <p:spPr>
          <a:xfrm>
            <a:off x="68400" y="4649760"/>
            <a:ext cx="9007200" cy="46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6B1AB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6" name="Forme libre : forme 5">
            <a:extLst>
              <a:ext uri="{FF2B5EF4-FFF2-40B4-BE49-F238E27FC236}">
                <a16:creationId xmlns:a16="http://schemas.microsoft.com/office/drawing/2014/main" xmlns="" id="{A771BC2B-1D1A-4E98-83AA-1861EAA22E29}"/>
              </a:ext>
            </a:extLst>
          </p:cNvPr>
          <p:cNvSpPr/>
          <p:nvPr/>
        </p:nvSpPr>
        <p:spPr>
          <a:xfrm>
            <a:off x="68400" y="4773600"/>
            <a:ext cx="9007200" cy="475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18485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7" name="Espace réservé du titre 6">
            <a:extLst>
              <a:ext uri="{FF2B5EF4-FFF2-40B4-BE49-F238E27FC236}">
                <a16:creationId xmlns:a16="http://schemas.microsoft.com/office/drawing/2014/main" xmlns="" id="{EC2BE9B0-8EDA-4DD2-9714-608A10F6258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4400" y="274680"/>
            <a:ext cx="7770959" cy="114120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91440" anchor="b" anchorCtr="0" compatLnSpc="1"/>
          <a:lstStyle/>
          <a:p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xmlns="" id="{250C2776-E212-4B64-9F6E-7506AAFD464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14400" y="1447560"/>
            <a:ext cx="7770959" cy="457020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1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9" name="Forme libre : forme 8">
            <a:extLst>
              <a:ext uri="{FF2B5EF4-FFF2-40B4-BE49-F238E27FC236}">
                <a16:creationId xmlns:a16="http://schemas.microsoft.com/office/drawing/2014/main" xmlns="" id="{FC86C570-6582-49A5-B07E-30DD5FAD18CF}"/>
              </a:ext>
            </a:extLst>
          </p:cNvPr>
          <p:cNvSpPr/>
          <p:nvPr/>
        </p:nvSpPr>
        <p:spPr>
          <a:xfrm>
            <a:off x="6172200" y="6191280"/>
            <a:ext cx="2476440" cy="476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10" name="Forme libre : forme 9">
            <a:extLst>
              <a:ext uri="{FF2B5EF4-FFF2-40B4-BE49-F238E27FC236}">
                <a16:creationId xmlns:a16="http://schemas.microsoft.com/office/drawing/2014/main" xmlns="" id="{483C0B1B-C349-4309-BFAB-FED285047BE6}"/>
              </a:ext>
            </a:extLst>
          </p:cNvPr>
          <p:cNvSpPr/>
          <p:nvPr/>
        </p:nvSpPr>
        <p:spPr>
          <a:xfrm>
            <a:off x="914400" y="6172200"/>
            <a:ext cx="3886200" cy="45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xmlns="" id="{6930F7AE-1A06-489E-9ECF-59455D5509E3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12400" y="6275160"/>
            <a:ext cx="322200" cy="322200"/>
          </a:xfrm>
          <a:prstGeom prst="rect">
            <a:avLst/>
          </a:prstGeom>
          <a:solidFill>
            <a:srgbClr val="D34817"/>
          </a:solidFill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>
            <a:lvl1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lang="fr-FR" sz="1400" b="0" i="0" u="none" strike="noStrike" cap="none" baseline="0">
                <a:ln>
                  <a:noFill/>
                </a:ln>
                <a:solidFill>
                  <a:srgbClr val="FFFFFF"/>
                </a:solidFill>
                <a:latin typeface="Franklin Gothic Book" pitchFamily="34"/>
                <a:ea typeface="Arial" pitchFamily="2"/>
                <a:cs typeface="Arial" pitchFamily="2"/>
              </a:defRPr>
            </a:lvl1pPr>
          </a:lstStyle>
          <a:p>
            <a:pPr lvl="0"/>
            <a:fld id="{68337A6D-250F-4761-907C-3830B2362FE8}" type="slidenum"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0" marR="0" indent="0" algn="l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448919" algn="l"/>
          <a:tab pos="898199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59" algn="l"/>
          <a:tab pos="4492440" algn="l"/>
          <a:tab pos="4941719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79" algn="l"/>
          <a:tab pos="8535960" algn="l"/>
          <a:tab pos="8985240" algn="l"/>
        </a:tabLst>
        <a:defRPr lang="fr-FR" sz="4000" b="0" i="0" u="none" strike="noStrike" kern="1200" cap="none" baseline="0">
          <a:ln>
            <a:noFill/>
          </a:ln>
          <a:solidFill>
            <a:srgbClr val="696464"/>
          </a:solidFill>
          <a:highlight>
            <a:scrgbClr r="0" g="0" b="0">
              <a:alpha val="0"/>
            </a:scrgbClr>
          </a:highlight>
          <a:latin typeface="Franklin Gothic Book" pitchFamily="34"/>
          <a:ea typeface="Microsoft YaHei" pitchFamily="2"/>
        </a:defRPr>
      </a:lvl1pPr>
    </p:titleStyle>
    <p:bodyStyle>
      <a:lvl1pPr marL="342720" marR="0" indent="-342720" algn="l" rtl="0" hangingPunct="0">
        <a:lnSpc>
          <a:spcPct val="100000"/>
        </a:lnSpc>
        <a:spcBef>
          <a:spcPts val="573"/>
        </a:spcBef>
        <a:spcAft>
          <a:spcPts val="0"/>
        </a:spcAft>
        <a:tabLst>
          <a:tab pos="342720" algn="l"/>
          <a:tab pos="791639" algn="l"/>
          <a:tab pos="1240919" algn="l"/>
          <a:tab pos="1690200" algn="l"/>
          <a:tab pos="2139480" algn="l"/>
          <a:tab pos="2588760" algn="l"/>
          <a:tab pos="3038040" algn="l"/>
          <a:tab pos="3487320" algn="l"/>
          <a:tab pos="3936600" algn="l"/>
          <a:tab pos="4385879" algn="l"/>
          <a:tab pos="4835160" algn="l"/>
          <a:tab pos="5284439" algn="l"/>
          <a:tab pos="5733720" algn="l"/>
          <a:tab pos="6183000" algn="l"/>
          <a:tab pos="6632280" algn="l"/>
          <a:tab pos="7081560" algn="l"/>
          <a:tab pos="7530840" algn="l"/>
          <a:tab pos="7980120" algn="l"/>
          <a:tab pos="8429399" algn="l"/>
          <a:tab pos="8878680" algn="l"/>
          <a:tab pos="9327960" algn="l"/>
        </a:tabLst>
        <a:defRPr lang="fr-FR" sz="2600" b="0" i="0" u="none" strike="noStrike" kern="1200" cap="none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Perpetua" pitchFamily="18"/>
          <a:ea typeface="Microsoft YaHei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 : forme 1">
            <a:extLst>
              <a:ext uri="{FF2B5EF4-FFF2-40B4-BE49-F238E27FC236}">
                <a16:creationId xmlns:a16="http://schemas.microsoft.com/office/drawing/2014/main" xmlns="" id="{2D80AD96-186A-4E48-9672-52FC495227B3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3" name="Forme libre : forme 2">
            <a:extLst>
              <a:ext uri="{FF2B5EF4-FFF2-40B4-BE49-F238E27FC236}">
                <a16:creationId xmlns:a16="http://schemas.microsoft.com/office/drawing/2014/main" xmlns="" id="{63ED3146-824D-4BA3-95FE-C190329EC51D}"/>
              </a:ext>
            </a:extLst>
          </p:cNvPr>
          <p:cNvSpPr/>
          <p:nvPr/>
        </p:nvSpPr>
        <p:spPr>
          <a:xfrm>
            <a:off x="63360" y="69840"/>
            <a:ext cx="9014040" cy="6692760"/>
          </a:xfrm>
          <a:custGeom>
            <a:avLst>
              <a:gd name="f0" fmla="val 106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6480" cap="sq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4" name="Espace réservé du titre 3">
            <a:extLst>
              <a:ext uri="{FF2B5EF4-FFF2-40B4-BE49-F238E27FC236}">
                <a16:creationId xmlns:a16="http://schemas.microsoft.com/office/drawing/2014/main" xmlns="" id="{2B56FCF3-6160-4AA4-AD18-477D86E8BA4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4400" y="274680"/>
            <a:ext cx="7770959" cy="114120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91440" anchor="b" anchorCtr="0" compatLnSpc="1"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EA745EE6-8928-43BE-B65F-12E353F91AF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14400" y="1447560"/>
            <a:ext cx="7770959" cy="457020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1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Forme libre : forme 5">
            <a:extLst>
              <a:ext uri="{FF2B5EF4-FFF2-40B4-BE49-F238E27FC236}">
                <a16:creationId xmlns:a16="http://schemas.microsoft.com/office/drawing/2014/main" xmlns="" id="{6C9907A4-32E4-4A3F-AA87-19AFCAA33C4C}"/>
              </a:ext>
            </a:extLst>
          </p:cNvPr>
          <p:cNvSpPr/>
          <p:nvPr/>
        </p:nvSpPr>
        <p:spPr>
          <a:xfrm>
            <a:off x="6172200" y="6191280"/>
            <a:ext cx="2476440" cy="476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7" name="Forme libre : forme 6">
            <a:extLst>
              <a:ext uri="{FF2B5EF4-FFF2-40B4-BE49-F238E27FC236}">
                <a16:creationId xmlns:a16="http://schemas.microsoft.com/office/drawing/2014/main" xmlns="" id="{3FA55A68-50F2-476A-A763-23F5E0E8DB8D}"/>
              </a:ext>
            </a:extLst>
          </p:cNvPr>
          <p:cNvSpPr/>
          <p:nvPr/>
        </p:nvSpPr>
        <p:spPr>
          <a:xfrm>
            <a:off x="914400" y="6172200"/>
            <a:ext cx="3962520" cy="45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xmlns="" id="{0BD42CF6-84A2-49CB-9FB7-39120909C199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12400" y="6276600"/>
            <a:ext cx="322200" cy="322200"/>
          </a:xfrm>
          <a:prstGeom prst="rect">
            <a:avLst/>
          </a:prstGeom>
          <a:solidFill>
            <a:srgbClr val="D34817"/>
          </a:solidFill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>
            <a:lvl1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lang="en-US" sz="1400" b="0" i="0" u="none" strike="noStrike" cap="none" baseline="0">
                <a:ln>
                  <a:noFill/>
                </a:ln>
                <a:solidFill>
                  <a:srgbClr val="FFFFFF"/>
                </a:solidFill>
                <a:latin typeface="Franklin Gothic Book" pitchFamily="34"/>
                <a:ea typeface="Arial" pitchFamily="2"/>
                <a:cs typeface="Arial" pitchFamily="2"/>
              </a:defRPr>
            </a:lvl1pPr>
          </a:lstStyle>
          <a:p>
            <a:pPr lvl="0"/>
            <a:fld id="{D50DC143-45BC-48E7-A689-7E5E4A19DD12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0" marR="0" indent="0" algn="l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448919" algn="l"/>
          <a:tab pos="898199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59" algn="l"/>
          <a:tab pos="4492440" algn="l"/>
          <a:tab pos="4941719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79" algn="l"/>
          <a:tab pos="8535960" algn="l"/>
          <a:tab pos="8985240" algn="l"/>
        </a:tabLst>
        <a:defRPr lang="fr-FR" sz="4000" b="0" i="0" u="none" strike="noStrike" kern="1200" cap="none" baseline="0">
          <a:ln>
            <a:noFill/>
          </a:ln>
          <a:solidFill>
            <a:srgbClr val="696464"/>
          </a:solidFill>
          <a:highlight>
            <a:scrgbClr r="0" g="0" b="0">
              <a:alpha val="0"/>
            </a:scrgbClr>
          </a:highlight>
          <a:latin typeface="Franklin Gothic Book" pitchFamily="34"/>
          <a:ea typeface="Microsoft YaHei" pitchFamily="2"/>
        </a:defRPr>
      </a:lvl1pPr>
    </p:titleStyle>
    <p:bodyStyle>
      <a:lvl1pPr marL="342720" marR="0" indent="-342720" algn="l" rtl="0" hangingPunct="0">
        <a:lnSpc>
          <a:spcPct val="100000"/>
        </a:lnSpc>
        <a:spcBef>
          <a:spcPts val="573"/>
        </a:spcBef>
        <a:spcAft>
          <a:spcPts val="0"/>
        </a:spcAft>
        <a:tabLst>
          <a:tab pos="342720" algn="l"/>
          <a:tab pos="791639" algn="l"/>
          <a:tab pos="1240919" algn="l"/>
          <a:tab pos="1690200" algn="l"/>
          <a:tab pos="2139480" algn="l"/>
          <a:tab pos="2588760" algn="l"/>
          <a:tab pos="3038040" algn="l"/>
          <a:tab pos="3487320" algn="l"/>
          <a:tab pos="3936600" algn="l"/>
          <a:tab pos="4385879" algn="l"/>
          <a:tab pos="4835160" algn="l"/>
          <a:tab pos="5284439" algn="l"/>
          <a:tab pos="5733720" algn="l"/>
          <a:tab pos="6183000" algn="l"/>
          <a:tab pos="6632280" algn="l"/>
          <a:tab pos="7081560" algn="l"/>
          <a:tab pos="7530840" algn="l"/>
          <a:tab pos="7980120" algn="l"/>
          <a:tab pos="8429399" algn="l"/>
          <a:tab pos="8878680" algn="l"/>
          <a:tab pos="9327960" algn="l"/>
        </a:tabLst>
        <a:defRPr lang="fr-FR" sz="2600" b="0" i="0" u="none" strike="noStrike" kern="1200" cap="none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Perpetua" pitchFamily="18"/>
          <a:ea typeface="Microsoft YaHei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france.attac.org/nos-publications/petites-fiches/article/mieux-comprendre-la-dette-publique" TargetMode="External"/><Relationship Id="rId4" Type="http://schemas.openxmlformats.org/officeDocument/2006/relationships/hyperlink" Target="https://france.attac.org/nos-publications/les-possibles/numero-27-printemps-2021/debats/article/la-monnaie-est-une-dette-mais-aupres-de-qui%22%20%5Ct%20%22_blank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france.attac.org/nos-publications/notes-et-rapports/article/note-qui-doit-payer-la-dette-covid" TargetMode="External"/><Relationship Id="rId4" Type="http://schemas.openxmlformats.org/officeDocument/2006/relationships/hyperlink" Target="https://france.attac.org/nos-publications/notes-et-rapports/article/la-monnaie-au-service-de-la-societe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DB029BC0-C377-4E79-AC8A-D57D1126BB93}"/>
              </a:ext>
            </a:extLst>
          </p:cNvPr>
          <p:cNvSpPr txBox="1"/>
          <p:nvPr/>
        </p:nvSpPr>
        <p:spPr>
          <a:xfrm>
            <a:off x="1300345" y="1260000"/>
            <a:ext cx="6290043" cy="316864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4000" b="1" i="0" u="sng" strike="noStrike" cap="none" baseline="0" dirty="0">
                <a:ln>
                  <a:noFill/>
                </a:ln>
                <a:solidFill>
                  <a:srgbClr val="F10D0C"/>
                </a:solidFill>
                <a:uFillTx/>
                <a:latin typeface="Arial" pitchFamily="2"/>
                <a:ea typeface="Arial" pitchFamily="2"/>
                <a:cs typeface="Arial" pitchFamily="2"/>
              </a:rPr>
              <a:t>FAUT-IL ANNULER </a:t>
            </a:r>
            <a:endParaRPr lang="fr-FR" sz="4000" b="1" i="0" u="sng" strike="noStrike" cap="none" baseline="0" dirty="0" smtClean="0">
              <a:ln>
                <a:noFill/>
              </a:ln>
              <a:solidFill>
                <a:srgbClr val="F10D0C"/>
              </a:solidFill>
              <a:uFillTx/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4000" b="1" u="sng" dirty="0">
              <a:solidFill>
                <a:srgbClr val="F10D0C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4000" b="1" i="0" u="sng" strike="noStrike" cap="none" baseline="0" dirty="0" smtClean="0">
                <a:ln>
                  <a:noFill/>
                </a:ln>
                <a:solidFill>
                  <a:srgbClr val="F10D0C"/>
                </a:solidFill>
                <a:uFillTx/>
                <a:latin typeface="Arial" pitchFamily="2"/>
                <a:ea typeface="Arial" pitchFamily="2"/>
                <a:cs typeface="Arial" pitchFamily="2"/>
              </a:rPr>
              <a:t>LA </a:t>
            </a:r>
            <a:r>
              <a:rPr lang="fr-FR" sz="4000" b="1" i="0" u="sng" strike="noStrike" cap="none" baseline="0" dirty="0">
                <a:ln>
                  <a:noFill/>
                </a:ln>
                <a:solidFill>
                  <a:srgbClr val="F10D0C"/>
                </a:solidFill>
                <a:uFillTx/>
                <a:latin typeface="Arial" pitchFamily="2"/>
                <a:ea typeface="Arial" pitchFamily="2"/>
                <a:cs typeface="Arial" pitchFamily="2"/>
              </a:rPr>
              <a:t>DETTE PUBLIQUE ?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4000" b="1" i="0" u="sng" strike="noStrike" cap="none" baseline="0" dirty="0">
              <a:ln>
                <a:noFill/>
              </a:ln>
              <a:solidFill>
                <a:srgbClr val="F10D0C"/>
              </a:solidFill>
              <a:uFillTx/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4000" b="1" i="0" u="sng" strike="noStrike" cap="none" baseline="0" dirty="0">
                <a:ln>
                  <a:noFill/>
                </a:ln>
                <a:solidFill>
                  <a:srgbClr val="F10D0C"/>
                </a:solidFill>
                <a:uFillTx/>
                <a:latin typeface="Arial" pitchFamily="2"/>
                <a:ea typeface="Arial" pitchFamily="2"/>
                <a:cs typeface="Arial" pitchFamily="2"/>
              </a:rPr>
              <a:t>LES TERMES DU DEBAT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xmlns="" id="{EC3E3477-31CE-4EBE-86B5-F254424ABB2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 t="10667" b="55066"/>
          <a:stretch>
            <a:fillRect/>
          </a:stretch>
        </p:blipFill>
        <p:spPr>
          <a:xfrm>
            <a:off x="1080000" y="1440000"/>
            <a:ext cx="7200000" cy="360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 : forme 1">
            <a:extLst>
              <a:ext uri="{FF2B5EF4-FFF2-40B4-BE49-F238E27FC236}">
                <a16:creationId xmlns:a16="http://schemas.microsoft.com/office/drawing/2014/main" xmlns="" id="{F1B56737-129A-463E-B210-477D6C5ACD70}"/>
              </a:ext>
            </a:extLst>
          </p:cNvPr>
          <p:cNvSpPr/>
          <p:nvPr/>
        </p:nvSpPr>
        <p:spPr>
          <a:xfrm>
            <a:off x="720719" y="720719"/>
            <a:ext cx="7559640" cy="45403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sz="1800" b="1">
                <a:solidFill>
                  <a:srgbClr val="F10D0C"/>
                </a:solidFill>
              </a:defRPr>
            </a:pPr>
            <a:r>
              <a:rPr lang="fr-FR" sz="2800" b="1" i="0" u="none" strike="noStrike" cap="none" baseline="0" dirty="0">
                <a:ln>
                  <a:noFill/>
                </a:ln>
                <a:solidFill>
                  <a:srgbClr val="F10D0C"/>
                </a:solidFill>
                <a:latin typeface="Arial" pitchFamily="2"/>
                <a:ea typeface="Arial" pitchFamily="2"/>
                <a:cs typeface="Arial" pitchFamily="2"/>
              </a:rPr>
              <a:t>Le rachat des titres de dette </a:t>
            </a:r>
            <a:r>
              <a:rPr lang="fr-FR" sz="2800" b="1" i="0" u="none" strike="noStrike" cap="none" baseline="0" dirty="0" smtClean="0">
                <a:ln>
                  <a:noFill/>
                </a:ln>
                <a:solidFill>
                  <a:srgbClr val="F10D0C"/>
                </a:solidFill>
                <a:latin typeface="Arial" pitchFamily="2"/>
                <a:ea typeface="Arial" pitchFamily="2"/>
                <a:cs typeface="Arial" pitchFamily="2"/>
              </a:rPr>
              <a:t>publique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sz="1800" b="1">
                <a:solidFill>
                  <a:srgbClr val="F10D0C"/>
                </a:solidFill>
              </a:defRPr>
            </a:pPr>
            <a:r>
              <a:rPr lang="fr-FR" sz="2800" b="1" i="0" u="none" strike="noStrike" cap="none" baseline="0" dirty="0" smtClean="0">
                <a:ln>
                  <a:noFill/>
                </a:ln>
                <a:solidFill>
                  <a:srgbClr val="F10D0C"/>
                </a:solidFill>
                <a:latin typeface="Arial" pitchFamily="2"/>
                <a:ea typeface="Arial" pitchFamily="2"/>
                <a:cs typeface="Arial" pitchFamily="2"/>
              </a:rPr>
              <a:t> </a:t>
            </a:r>
            <a:r>
              <a:rPr lang="fr-FR" sz="2800" b="1" i="0" u="none" strike="noStrike" cap="none" baseline="0" dirty="0">
                <a:ln>
                  <a:noFill/>
                </a:ln>
                <a:solidFill>
                  <a:srgbClr val="F10D0C"/>
                </a:solidFill>
                <a:latin typeface="Arial" pitchFamily="2"/>
                <a:ea typeface="Arial" pitchFamily="2"/>
                <a:cs typeface="Arial" pitchFamily="2"/>
              </a:rPr>
              <a:t>par la BCE</a:t>
            </a:r>
          </a:p>
        </p:txBody>
      </p:sp>
      <p:sp>
        <p:nvSpPr>
          <p:cNvPr id="3" name="Forme libre : forme 2">
            <a:extLst>
              <a:ext uri="{FF2B5EF4-FFF2-40B4-BE49-F238E27FC236}">
                <a16:creationId xmlns:a16="http://schemas.microsoft.com/office/drawing/2014/main" xmlns="" id="{F3962075-488B-483F-A69C-F23EF52D30E2}"/>
              </a:ext>
            </a:extLst>
          </p:cNvPr>
          <p:cNvSpPr/>
          <p:nvPr/>
        </p:nvSpPr>
        <p:spPr>
          <a:xfrm>
            <a:off x="720719" y="1503360"/>
            <a:ext cx="7559640" cy="3382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sz="1800"/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sz="1800"/>
            </a:pPr>
            <a:r>
              <a:rPr lang="fr-FR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+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77B6E16E-6600-436F-A36B-0E0BB19CBA90}"/>
              </a:ext>
            </a:extLst>
          </p:cNvPr>
          <p:cNvSpPr txBox="1"/>
          <p:nvPr/>
        </p:nvSpPr>
        <p:spPr>
          <a:xfrm>
            <a:off x="6840" y="1620000"/>
            <a:ext cx="9090000" cy="4911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 Pour</a:t>
            </a:r>
            <a:r>
              <a:rPr lang="fr-FR" sz="2400" b="0" i="0" u="none" strike="noStrike" cap="none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 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faire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face à la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crise de la zone euro (débutée en 2010)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, 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 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 qui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s’est traduite par une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envolée des taux d’intérêt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 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exigés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 pour</a:t>
            </a:r>
            <a:r>
              <a:rPr lang="fr-FR" sz="2400" b="0" i="0" u="none" strike="noStrike" cap="none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 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prêter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aux Etats jugés faillibles,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la BCE a dû innover :  </a:t>
            </a:r>
            <a:endParaRPr lang="fr-FR" sz="2400" b="1" i="0" u="none" strike="noStrike" cap="none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 la BCE</a:t>
            </a:r>
            <a:r>
              <a:rPr lang="fr-FR" sz="2400" b="1" i="0" u="none" strike="noStrike" cap="none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 </a:t>
            </a: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rachète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sur les marchés financiers des titres </a:t>
            </a: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de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dette </a:t>
            </a: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publique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des Etats.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Les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détenteurs de titres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(banques commerciales, 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fonds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d’investissement…)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revendent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 sur le marché 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secondaire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(la bourse/ le marché d’occasion) les titres achetés sur le </a:t>
            </a:r>
            <a:endParaRPr lang="fr-FR" sz="2400" b="0" i="0" u="none" strike="noStrike" cap="none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marché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primaire (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= à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l’émission)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La propriété du titre passe 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donc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d’acteurs privés à la BCE.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Cette garantie de pouvoir revendre les titres de dette publique 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à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la BCE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incite les acteurs financiers à continuer à </a:t>
            </a: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acheter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ces titres et pousse ainsi à la baisse leurs taux d’intérêt</a:t>
            </a: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.  </a:t>
            </a:r>
            <a:endParaRPr lang="fr-FR" sz="2400" b="1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2"/>
              <a:cs typeface="Arial" pitchFamily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1A0881ED-C669-4928-B84C-2C3F2E2165CE}"/>
              </a:ext>
            </a:extLst>
          </p:cNvPr>
          <p:cNvSpPr txBox="1"/>
          <p:nvPr/>
        </p:nvSpPr>
        <p:spPr>
          <a:xfrm>
            <a:off x="42840" y="-159120"/>
            <a:ext cx="9090000" cy="55771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24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2"/>
              <a:cs typeface="Arial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F10D0C"/>
                </a:solidFill>
                <a:latin typeface="Arial" pitchFamily="34"/>
                <a:ea typeface="Arial" pitchFamily="2"/>
                <a:cs typeface="Arial" pitchFamily="2"/>
              </a:rPr>
              <a:t>       A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F10D0C"/>
                </a:solidFill>
                <a:latin typeface="Arial" pitchFamily="34"/>
                <a:ea typeface="Arial" pitchFamily="2"/>
                <a:cs typeface="Arial" pitchFamily="2"/>
              </a:rPr>
              <a:t>crise exceptionnelle, mesures exceptionnelles 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C9211E"/>
                </a:solidFill>
                <a:latin typeface="Arial" pitchFamily="34"/>
                <a:ea typeface="Arial" pitchFamily="2"/>
                <a:cs typeface="Arial" pitchFamily="2"/>
              </a:rPr>
              <a:t>: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2400" b="0" i="0" u="none" strike="noStrike" cap="none" baseline="0" dirty="0">
              <a:ln>
                <a:noFill/>
              </a:ln>
              <a:solidFill>
                <a:srgbClr val="231F20"/>
              </a:solidFill>
              <a:latin typeface="Arial" pitchFamily="34"/>
              <a:ea typeface="AkkuratStd" pitchFamily="2"/>
              <a:cs typeface="AkkuratStd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</a:rPr>
              <a:t> Pour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</a:rPr>
              <a:t>faire face à la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</a:rPr>
              <a:t> crise de la </a:t>
            </a:r>
            <a:r>
              <a:rPr lang="fr-FR" sz="2400" b="1" i="0" u="none" strike="noStrike" cap="none" baseline="0" dirty="0" err="1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</a:rPr>
              <a:t>Covid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</a:rPr>
              <a:t> 19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</a:rPr>
              <a:t>, le plan dénommé </a:t>
            </a:r>
            <a:endParaRPr lang="fr-FR" sz="2400" b="0" i="0" u="none" strike="noStrike" cap="none" baseline="0" dirty="0" smtClean="0">
              <a:ln>
                <a:noFill/>
              </a:ln>
              <a:solidFill>
                <a:srgbClr val="231F20"/>
              </a:solidFill>
              <a:latin typeface="Arial" pitchFamily="34"/>
              <a:ea typeface="AkkuratStd" pitchFamily="2"/>
              <a:cs typeface="AkkuratStd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1" u="none" strike="noStrike" cap="none" baseline="0" dirty="0" smtClean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</a:rPr>
              <a:t> </a:t>
            </a:r>
            <a:r>
              <a:rPr lang="fr-FR" sz="2400" b="0" i="1" u="none" strike="noStrike" cap="none" baseline="0" dirty="0" err="1" smtClean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</a:rPr>
              <a:t>Pandemic</a:t>
            </a:r>
            <a:r>
              <a:rPr lang="fr-FR" sz="2400" b="0" i="1" u="none" strike="noStrike" cap="none" baseline="0" dirty="0" smtClean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</a:rPr>
              <a:t> </a:t>
            </a:r>
            <a:r>
              <a:rPr lang="fr-FR" sz="2400" b="0" i="1" u="none" strike="noStrike" cap="none" baseline="0" dirty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</a:rPr>
              <a:t>Emergency </a:t>
            </a:r>
            <a:r>
              <a:rPr lang="fr-FR" sz="2400" b="0" i="1" u="none" strike="noStrike" cap="none" baseline="0" dirty="0" err="1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</a:rPr>
              <a:t>Purchase</a:t>
            </a:r>
            <a:r>
              <a:rPr lang="fr-FR" sz="2400" b="0" i="1" u="none" strike="noStrike" cap="none" baseline="0" dirty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</a:rPr>
              <a:t> Programme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</a:rPr>
              <a:t> (PEPP) prévoit 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</a:rPr>
              <a:t>que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</a:rPr>
              <a:t>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</a:rPr>
              <a:t>la BCE rachètera pour 1 850 milliards d’euros de </a:t>
            </a: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</a:rPr>
              <a:t>titres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</a:rPr>
              <a:t>  jusqu’en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</a:rPr>
              <a:t>mars 2022.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2400" b="0" i="0" u="none" strike="noStrike" cap="none" baseline="0" dirty="0">
              <a:ln>
                <a:noFill/>
              </a:ln>
              <a:solidFill>
                <a:srgbClr val="231F20"/>
              </a:solidFill>
              <a:latin typeface="Arial" pitchFamily="34"/>
              <a:ea typeface="AkkuratStd" pitchFamily="2"/>
              <a:cs typeface="AkkuratStd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</a:rPr>
              <a:t> La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</a:rPr>
              <a:t>BCE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détient d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e 20 à 25 % des titres de dette publique </a:t>
            </a:r>
            <a:endParaRPr lang="fr-FR" sz="2400" b="1" i="0" u="none" strike="noStrike" cap="none" baseline="0" dirty="0" smtClean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des Etats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de la zone euro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pour un total d’environ 2500 milliards </a:t>
            </a:r>
            <a:endParaRPr lang="fr-FR" sz="2400" b="0" i="0" u="none" strike="noStrike" cap="none" baseline="0" dirty="0" smtClean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d’euros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24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570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milliards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de titres de dette publique française sont 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détenus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par la Banque de </a:t>
            </a: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France </a:t>
            </a:r>
            <a:endParaRPr lang="fr-FR" sz="2400" b="1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47D3E6DC-0658-407A-97E4-8F13848BB26A}"/>
              </a:ext>
            </a:extLst>
          </p:cNvPr>
          <p:cNvSpPr txBox="1"/>
          <p:nvPr/>
        </p:nvSpPr>
        <p:spPr>
          <a:xfrm>
            <a:off x="20160" y="180000"/>
            <a:ext cx="9135720" cy="943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800" b="1" i="0" u="none" strike="noStrike" cap="none" baseline="0" dirty="0">
                <a:ln>
                  <a:noFill/>
                </a:ln>
                <a:solidFill>
                  <a:srgbClr val="FF0000"/>
                </a:solidFill>
                <a:latin typeface="Franklin Gothic Book" pitchFamily="34"/>
                <a:ea typeface="Microsoft YaHei" pitchFamily="2"/>
                <a:cs typeface="Microsoft YaHei" pitchFamily="2"/>
              </a:rPr>
              <a:t>Le débat sur l’annulation de ces titres de dette publique </a:t>
            </a:r>
            <a:endParaRPr lang="fr-FR" sz="2800" b="1" i="0" u="none" strike="noStrike" cap="none" baseline="0" dirty="0" smtClean="0">
              <a:ln>
                <a:noFill/>
              </a:ln>
              <a:solidFill>
                <a:srgbClr val="FF0000"/>
              </a:solidFill>
              <a:latin typeface="Franklin Gothic Book" pitchFamily="34"/>
              <a:ea typeface="Microsoft YaHei" pitchFamily="2"/>
              <a:cs typeface="Microsoft YaHei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800" b="1" i="0" u="none" strike="noStrike" cap="none" baseline="0" dirty="0" smtClean="0">
                <a:ln>
                  <a:noFill/>
                </a:ln>
                <a:solidFill>
                  <a:srgbClr val="FF0000"/>
                </a:solidFill>
                <a:latin typeface="Franklin Gothic Book" pitchFamily="34"/>
                <a:ea typeface="Microsoft YaHei" pitchFamily="2"/>
                <a:cs typeface="Microsoft YaHei" pitchFamily="2"/>
              </a:rPr>
              <a:t>par </a:t>
            </a:r>
            <a:r>
              <a:rPr lang="fr-FR" sz="2800" b="1" i="0" u="none" strike="noStrike" cap="none" baseline="0" dirty="0">
                <a:ln>
                  <a:noFill/>
                </a:ln>
                <a:solidFill>
                  <a:srgbClr val="FF0000"/>
                </a:solidFill>
                <a:latin typeface="Franklin Gothic Book" pitchFamily="34"/>
                <a:ea typeface="Microsoft YaHei" pitchFamily="2"/>
                <a:cs typeface="Microsoft YaHei" pitchFamily="2"/>
              </a:rPr>
              <a:t>la BCE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D567E43C-C8C3-425A-8B85-DC6F51D8DFC0}"/>
              </a:ext>
            </a:extLst>
          </p:cNvPr>
          <p:cNvSpPr txBox="1"/>
          <p:nvPr/>
        </p:nvSpPr>
        <p:spPr>
          <a:xfrm>
            <a:off x="0" y="1475280"/>
            <a:ext cx="9311040" cy="662471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+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Est-ce possible ?</a:t>
            </a:r>
          </a:p>
          <a:p>
            <a:pPr marR="0" lvl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Oui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l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’annulation ne lèse personne: les titres ont déjà </a:t>
            </a: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été</a:t>
            </a:r>
          </a:p>
          <a:p>
            <a:pPr marR="0" lvl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1" dirty="0" smtClean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</a:t>
            </a: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rachetés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par la BCE.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Le non-remboursement des titres 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par</a:t>
            </a:r>
            <a:r>
              <a:rPr lang="fr-FR" sz="2400" b="0" i="0" u="none" strike="noStrike" cap="none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les </a:t>
            </a:r>
          </a:p>
          <a:p>
            <a:pPr marR="0" lvl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dirty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Etats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ferait simplement disparaître le montant 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correspondant</a:t>
            </a:r>
          </a:p>
          <a:p>
            <a:pPr marR="0" lvl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des comptes de la BCE sans perte pour personne.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24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+ Y a </a:t>
            </a:r>
            <a:r>
              <a:rPr lang="fr-FR" sz="2400" b="1" i="0" u="none" strike="noStrike" cap="none" baseline="0" dirty="0" err="1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t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il risque d’inflation ?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Les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sources de l’inflation ne sont pas claires (en 25 ans, 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la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quantité de monnaie X 7.6 les prix X1.25 dans la zone euro)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On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est très en dessous des cibles d’inflation /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proche de </a:t>
            </a: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la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déflation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(0.2 % en 2020 dans la zone euro)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Les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banques centrales ont des outils en cas de surchauffe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</a:t>
            </a:r>
            <a:endParaRPr lang="fr-FR" sz="24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274E8088-77DF-4747-B240-3ACC10F0397A}"/>
              </a:ext>
            </a:extLst>
          </p:cNvPr>
          <p:cNvSpPr txBox="1"/>
          <p:nvPr/>
        </p:nvSpPr>
        <p:spPr>
          <a:xfrm>
            <a:off x="20160" y="180000"/>
            <a:ext cx="9135720" cy="1080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800" b="1" i="0" u="none" strike="noStrike" cap="none" baseline="0" dirty="0">
                <a:ln>
                  <a:noFill/>
                </a:ln>
                <a:solidFill>
                  <a:srgbClr val="FF0000"/>
                </a:solidFill>
                <a:latin typeface="Franklin Gothic Book" pitchFamily="34"/>
                <a:ea typeface="Microsoft YaHei" pitchFamily="2"/>
                <a:cs typeface="Microsoft YaHei" pitchFamily="2"/>
              </a:rPr>
              <a:t>Le débat sur l’annulation de ces titres de dette publique </a:t>
            </a:r>
            <a:endParaRPr lang="fr-FR" sz="2800" b="1" i="0" u="none" strike="noStrike" cap="none" baseline="0" dirty="0" smtClean="0">
              <a:ln>
                <a:noFill/>
              </a:ln>
              <a:solidFill>
                <a:srgbClr val="FF0000"/>
              </a:solidFill>
              <a:latin typeface="Franklin Gothic Book" pitchFamily="34"/>
              <a:ea typeface="Microsoft YaHei" pitchFamily="2"/>
              <a:cs typeface="Microsoft YaHei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800" b="1" i="0" u="none" strike="noStrike" cap="none" baseline="0" dirty="0" smtClean="0">
                <a:ln>
                  <a:noFill/>
                </a:ln>
                <a:solidFill>
                  <a:srgbClr val="FF0000"/>
                </a:solidFill>
                <a:latin typeface="Franklin Gothic Book" pitchFamily="34"/>
                <a:ea typeface="Microsoft YaHei" pitchFamily="2"/>
                <a:cs typeface="Microsoft YaHei" pitchFamily="2"/>
              </a:rPr>
              <a:t>par </a:t>
            </a:r>
            <a:r>
              <a:rPr lang="fr-FR" sz="2800" b="1" i="0" u="none" strike="noStrike" cap="none" baseline="0" dirty="0">
                <a:ln>
                  <a:noFill/>
                </a:ln>
                <a:solidFill>
                  <a:srgbClr val="FF0000"/>
                </a:solidFill>
                <a:latin typeface="Franklin Gothic Book" pitchFamily="34"/>
                <a:ea typeface="Microsoft YaHei" pitchFamily="2"/>
                <a:cs typeface="Microsoft YaHei" pitchFamily="2"/>
              </a:rPr>
              <a:t>la BCE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F301E08A-7EB0-45F1-8F40-C0A495E1D0E1}"/>
              </a:ext>
            </a:extLst>
          </p:cNvPr>
          <p:cNvSpPr txBox="1"/>
          <p:nvPr/>
        </p:nvSpPr>
        <p:spPr>
          <a:xfrm>
            <a:off x="-139680" y="1111250"/>
            <a:ext cx="8992440" cy="612775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/>
          <a:lstStyle/>
          <a:p>
            <a:pPr marR="0" lvl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1" dirty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</a:t>
            </a:r>
            <a:r>
              <a:rPr lang="fr-FR" sz="2400" b="1" dirty="0" smtClean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 +</a:t>
            </a:r>
            <a:r>
              <a:rPr lang="fr-FR" sz="2400" b="1" i="0" u="none" strike="noStrike" cap="none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</a:t>
            </a: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Est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-ce autorisé par les traités européens ?</a:t>
            </a:r>
          </a:p>
          <a:p>
            <a:pPr marR="0" lvl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   Les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traités ne mentionnant pas l’annulation,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tout dépend de </a:t>
            </a:r>
            <a:r>
              <a:rPr lang="fr-FR" sz="2400" b="1" dirty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</a:t>
            </a:r>
            <a:endParaRPr lang="fr-FR" sz="2400" b="1" dirty="0" smtClean="0"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R="0" lvl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   l’interprétation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qu’on en fait (le précédent de Mario </a:t>
            </a:r>
            <a:r>
              <a:rPr lang="fr-FR" sz="2400" b="1" i="0" u="none" strike="noStrike" cap="none" baseline="0" dirty="0" err="1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Draghi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dirty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</a:t>
            </a:r>
            <a:r>
              <a:rPr lang="fr-FR" sz="2400" dirty="0" smtClean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 Si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consensus politique, la BCE suivrait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2400" b="1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1" dirty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</a:t>
            </a:r>
            <a:r>
              <a:rPr lang="fr-FR" sz="2400" b="1" dirty="0" smtClean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 +</a:t>
            </a: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L’État y perdrait-il ? Les dividendes de la BDF </a:t>
            </a: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?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1" dirty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</a:t>
            </a:r>
            <a:r>
              <a:rPr lang="fr-FR" sz="2400" b="1" dirty="0" smtClean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 L</a:t>
            </a: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’opération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est à somme nulle car l’Etat n’aurait plus à </a:t>
            </a:r>
            <a:endParaRPr lang="fr-FR" sz="2400" b="1" i="0" u="none" strike="noStrike" cap="none" baseline="0" dirty="0" smtClean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1" dirty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</a:t>
            </a:r>
            <a:r>
              <a:rPr lang="fr-FR" sz="2400" b="1" dirty="0" smtClean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 </a:t>
            </a: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rembourser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les intérêts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2400" b="1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1" dirty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</a:t>
            </a:r>
            <a:r>
              <a:rPr lang="fr-FR" sz="2400" b="1" dirty="0" smtClean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  + </a:t>
            </a: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Est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-ce vraiment utile ?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dirty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</a:t>
            </a:r>
            <a:r>
              <a:rPr lang="fr-FR" sz="2400" dirty="0" smtClean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 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Il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ne faut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pas laisser croire que le niveau d’endettement </a:t>
            </a: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est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  trop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élevé.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Effectivement il n’y a pas de « ratio magique »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  Avoir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une dette publique inférieure à 60 % du PIB ne 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correspond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  à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aucune obligation économique (on rapporte un stock à un 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flux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,  un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revenu annuel).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3A4D91C9-91A0-4006-B4D9-7AB75C282D6C}"/>
              </a:ext>
            </a:extLst>
          </p:cNvPr>
          <p:cNvSpPr txBox="1"/>
          <p:nvPr/>
        </p:nvSpPr>
        <p:spPr>
          <a:xfrm>
            <a:off x="20160" y="180000"/>
            <a:ext cx="9135720" cy="1080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800" b="1" i="0" u="none" strike="noStrike" cap="none" baseline="0" dirty="0">
                <a:ln>
                  <a:noFill/>
                </a:ln>
                <a:solidFill>
                  <a:srgbClr val="FF0000"/>
                </a:solidFill>
                <a:latin typeface="Franklin Gothic Book" pitchFamily="34"/>
                <a:ea typeface="Microsoft YaHei" pitchFamily="2"/>
                <a:cs typeface="Microsoft YaHei" pitchFamily="2"/>
              </a:rPr>
              <a:t>Le débat sur l’annulation de ces titres de dette publique </a:t>
            </a:r>
            <a:endParaRPr lang="fr-FR" sz="2800" b="1" i="0" u="none" strike="noStrike" cap="none" baseline="0" dirty="0" smtClean="0">
              <a:ln>
                <a:noFill/>
              </a:ln>
              <a:solidFill>
                <a:srgbClr val="FF0000"/>
              </a:solidFill>
              <a:latin typeface="Franklin Gothic Book" pitchFamily="34"/>
              <a:ea typeface="Microsoft YaHei" pitchFamily="2"/>
              <a:cs typeface="Microsoft YaHei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800" b="1" i="0" u="none" strike="noStrike" cap="none" baseline="0" dirty="0" smtClean="0">
                <a:ln>
                  <a:noFill/>
                </a:ln>
                <a:solidFill>
                  <a:srgbClr val="FF0000"/>
                </a:solidFill>
                <a:latin typeface="Franklin Gothic Book" pitchFamily="34"/>
                <a:ea typeface="Microsoft YaHei" pitchFamily="2"/>
                <a:cs typeface="Microsoft YaHei" pitchFamily="2"/>
              </a:rPr>
              <a:t>par </a:t>
            </a:r>
            <a:r>
              <a:rPr lang="fr-FR" sz="2800" b="1" i="0" u="none" strike="noStrike" cap="none" baseline="0" dirty="0">
                <a:ln>
                  <a:noFill/>
                </a:ln>
                <a:solidFill>
                  <a:srgbClr val="FF0000"/>
                </a:solidFill>
                <a:latin typeface="Franklin Gothic Book" pitchFamily="34"/>
                <a:ea typeface="Microsoft YaHei" pitchFamily="2"/>
                <a:cs typeface="Microsoft YaHei" pitchFamily="2"/>
              </a:rPr>
              <a:t>la BCE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5C8E5F95-B5B0-4AB0-AE67-D7113A0DCCCC}"/>
              </a:ext>
            </a:extLst>
          </p:cNvPr>
          <p:cNvSpPr txBox="1"/>
          <p:nvPr/>
        </p:nvSpPr>
        <p:spPr>
          <a:xfrm>
            <a:off x="-66960" y="1260000"/>
            <a:ext cx="9309600" cy="57567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+ Est-ce vraiment utile ?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2400" b="1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- Les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taux d’intérêt étant très faibles voire négatifs, la charge </a:t>
            </a:r>
            <a:endParaRPr lang="fr-FR" sz="2400" b="1" i="0" u="none" strike="noStrike" cap="none" baseline="0" dirty="0" smtClean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 de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la dette ne cesse de baisser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18"/>
                <a:cs typeface="Times New Roman" pitchFamily="18"/>
              </a:rPr>
              <a:t>  La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18"/>
                <a:cs typeface="Times New Roman" pitchFamily="18"/>
              </a:rPr>
              <a:t>charge d'intérêts versée chaque année a diminué de plus de </a:t>
            </a:r>
            <a:endParaRPr lang="fr-FR" sz="2400" b="0" i="0" u="none" strike="noStrike" cap="none" baseline="0" dirty="0" smtClean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18"/>
              <a:cs typeface="Times New Roman" pitchFamily="18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18"/>
                <a:cs typeface="Times New Roman" pitchFamily="18"/>
              </a:rPr>
              <a:t>  15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18"/>
                <a:cs typeface="Times New Roman" pitchFamily="18"/>
              </a:rPr>
              <a:t>milliards entre 2011 et 2019 alors même que la dette augmentait de </a:t>
            </a:r>
            <a:endParaRPr lang="fr-FR" sz="2400" b="0" i="0" u="none" strike="noStrike" cap="none" baseline="0" dirty="0" smtClean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18"/>
              <a:cs typeface="Times New Roman" pitchFamily="18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18"/>
                <a:cs typeface="Times New Roman" pitchFamily="18"/>
              </a:rPr>
              <a:t>  près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18"/>
                <a:cs typeface="Times New Roman" pitchFamily="18"/>
              </a:rPr>
              <a:t>de 20 points de PIB.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dirty="0">
                <a:solidFill>
                  <a:srgbClr val="000000"/>
                </a:solidFill>
                <a:latin typeface="Times New Roman" pitchFamily="18"/>
                <a:ea typeface="Times New Roman" pitchFamily="18"/>
                <a:cs typeface="Times New Roman" pitchFamily="18"/>
              </a:rPr>
              <a:t> 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/>
                <a:ea typeface="Times New Roman" pitchFamily="18"/>
                <a:cs typeface="Times New Roman" pitchFamily="18"/>
              </a:rPr>
              <a:t> C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18"/>
                <a:cs typeface="Times New Roman" pitchFamily="18"/>
              </a:rPr>
              <a:t>ela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18"/>
                <a:cs typeface="Times New Roman" pitchFamily="18"/>
              </a:rPr>
              <a:t>continuera car les nouvelles dettes sont contractées à des taux </a:t>
            </a:r>
            <a:endParaRPr lang="fr-FR" sz="2400" b="0" i="0" u="none" strike="noStrike" cap="none" baseline="0" dirty="0" smtClean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18"/>
              <a:cs typeface="Times New Roman" pitchFamily="18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18"/>
                <a:cs typeface="Times New Roman" pitchFamily="18"/>
              </a:rPr>
              <a:t>  d’intérêt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18"/>
                <a:cs typeface="Times New Roman" pitchFamily="18"/>
              </a:rPr>
              <a:t>beaucoup plus bas que les anciennes (ex : à 1 % pour </a:t>
            </a:r>
            <a:endParaRPr lang="fr-FR" sz="2400" b="0" i="0" u="none" strike="noStrike" cap="none" baseline="0" dirty="0" smtClean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18"/>
              <a:cs typeface="Times New Roman" pitchFamily="18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18"/>
                <a:cs typeface="Times New Roman" pitchFamily="18"/>
              </a:rPr>
              <a:t>  </a:t>
            </a:r>
            <a:r>
              <a:rPr lang="fr-FR" sz="2400" b="0" i="0" u="none" strike="noStrike" cap="none" baseline="0" dirty="0" err="1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18"/>
                <a:cs typeface="Times New Roman" pitchFamily="18"/>
              </a:rPr>
              <a:t>rembour-ser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18"/>
                <a:cs typeface="Times New Roman" pitchFamily="18"/>
              </a:rPr>
              <a:t>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18"/>
                <a:cs typeface="Times New Roman" pitchFamily="18"/>
              </a:rPr>
              <a:t>une dette à intérêt de 6 % contractée dans les années 1990)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24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18"/>
              <a:cs typeface="Times New Roman" pitchFamily="18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dirty="0">
                <a:solidFill>
                  <a:srgbClr val="000000"/>
                </a:solidFill>
                <a:latin typeface="Times New Roman" pitchFamily="18"/>
                <a:ea typeface="Times New Roman" pitchFamily="18"/>
                <a:cs typeface="Times New Roman" pitchFamily="18"/>
              </a:rPr>
              <a:t> 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/>
                <a:ea typeface="Times New Roman" pitchFamily="18"/>
                <a:cs typeface="Times New Roman" pitchFamily="18"/>
              </a:rPr>
              <a:t>  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18"/>
                <a:cs typeface="Times New Roman" pitchFamily="18"/>
              </a:rPr>
              <a:t>Certes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18"/>
                <a:cs typeface="Times New Roman" pitchFamily="18"/>
              </a:rPr>
              <a:t>mais ils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18"/>
                <a:cs typeface="Times New Roman" pitchFamily="18"/>
              </a:rPr>
              <a:t>peuvent augmenter à l’avenir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18"/>
                <a:cs typeface="Times New Roman" pitchFamily="18"/>
              </a:rPr>
              <a:t>, au moment où il 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18"/>
                <a:cs typeface="Times New Roman" pitchFamily="18"/>
              </a:rPr>
              <a:t>faudra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dirty="0">
                <a:solidFill>
                  <a:srgbClr val="000000"/>
                </a:solidFill>
                <a:latin typeface="Times New Roman" pitchFamily="18"/>
                <a:ea typeface="Times New Roman" pitchFamily="18"/>
                <a:cs typeface="Times New Roman" pitchFamily="18"/>
              </a:rPr>
              <a:t> 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/>
                <a:ea typeface="Times New Roman" pitchFamily="18"/>
                <a:cs typeface="Times New Roman" pitchFamily="18"/>
              </a:rPr>
              <a:t> 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18"/>
                <a:cs typeface="Times New Roman" pitchFamily="18"/>
              </a:rPr>
              <a:t>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18"/>
                <a:cs typeface="Times New Roman" pitchFamily="18"/>
              </a:rPr>
              <a:t>rouler la dette contractée face à la crise de la Covid-19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</a:t>
            </a:r>
            <a:endParaRPr lang="fr-FR" sz="24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CC97D64D-40A2-4996-A8BC-2049FE8B79C7}"/>
              </a:ext>
            </a:extLst>
          </p:cNvPr>
          <p:cNvSpPr txBox="1"/>
          <p:nvPr/>
        </p:nvSpPr>
        <p:spPr>
          <a:xfrm>
            <a:off x="0" y="-129960"/>
            <a:ext cx="9309600" cy="7527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24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18"/>
              <a:cs typeface="Times New Roman" pitchFamily="18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800" b="1" i="0" u="none" strike="noStrike" cap="none" baseline="0" dirty="0" smtClean="0">
                <a:ln>
                  <a:noFill/>
                </a:ln>
                <a:solidFill>
                  <a:srgbClr val="FF0000"/>
                </a:solidFill>
                <a:latin typeface="Franklin Gothic Book" pitchFamily="34"/>
                <a:ea typeface="Microsoft YaHei" pitchFamily="2"/>
                <a:cs typeface="Microsoft YaHei" pitchFamily="2"/>
              </a:rPr>
              <a:t>  Le </a:t>
            </a:r>
            <a:r>
              <a:rPr lang="fr-FR" sz="2800" b="1" i="0" u="none" strike="noStrike" cap="none" baseline="0" dirty="0">
                <a:ln>
                  <a:noFill/>
                </a:ln>
                <a:solidFill>
                  <a:srgbClr val="FF0000"/>
                </a:solidFill>
                <a:latin typeface="Franklin Gothic Book" pitchFamily="34"/>
                <a:ea typeface="Microsoft YaHei" pitchFamily="2"/>
                <a:cs typeface="Microsoft YaHei" pitchFamily="2"/>
              </a:rPr>
              <a:t>débat sur l’annulation de ces titres de dette </a:t>
            </a:r>
            <a:r>
              <a:rPr lang="fr-FR" sz="2800" b="1" i="0" u="none" strike="noStrike" cap="none" baseline="0" dirty="0" smtClean="0">
                <a:ln>
                  <a:noFill/>
                </a:ln>
                <a:solidFill>
                  <a:srgbClr val="FF0000"/>
                </a:solidFill>
                <a:latin typeface="Franklin Gothic Book" pitchFamily="34"/>
                <a:ea typeface="Microsoft YaHei" pitchFamily="2"/>
                <a:cs typeface="Microsoft YaHei" pitchFamily="2"/>
              </a:rPr>
              <a:t>publique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800" b="1" i="0" u="none" strike="noStrike" cap="none" baseline="0" dirty="0" smtClean="0">
                <a:ln>
                  <a:noFill/>
                </a:ln>
                <a:solidFill>
                  <a:srgbClr val="FF0000"/>
                </a:solidFill>
                <a:latin typeface="Franklin Gothic Book" pitchFamily="34"/>
                <a:ea typeface="Microsoft YaHei" pitchFamily="2"/>
                <a:cs typeface="Microsoft YaHei" pitchFamily="2"/>
              </a:rPr>
              <a:t>                                     par </a:t>
            </a:r>
            <a:r>
              <a:rPr lang="fr-FR" sz="2800" b="1" i="0" u="none" strike="noStrike" cap="none" baseline="0" dirty="0">
                <a:ln>
                  <a:noFill/>
                </a:ln>
                <a:solidFill>
                  <a:srgbClr val="FF0000"/>
                </a:solidFill>
                <a:latin typeface="Franklin Gothic Book" pitchFamily="34"/>
                <a:ea typeface="Microsoft YaHei" pitchFamily="2"/>
                <a:cs typeface="Microsoft YaHei" pitchFamily="2"/>
              </a:rPr>
              <a:t>la BCE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24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- </a:t>
            </a: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L’avantage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 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: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le capital ne serait plus à rembourser et cette </a:t>
            </a:r>
            <a:endParaRPr lang="fr-FR" sz="2400" b="1" i="0" u="none" strike="noStrike" cap="none" baseline="0" dirty="0" smtClean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somme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pourrait servir à des dépenses utiles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pour le pays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,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en particulier des investissements publics : dans la santé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,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 l’éducation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, la transition écologique. Selon Attac, l’annulation </a:t>
            </a:r>
            <a:endParaRPr lang="fr-FR" sz="2400" b="0" i="0" u="none" strike="noStrike" cap="none" baseline="0" dirty="0" smtClean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devrait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être liée à des investissements publics fléchés sur 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la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reconstruction écologique.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2400" b="0" i="0" u="none" strike="noStrike" cap="none" baseline="0" dirty="0" smtClean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 Avec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l’annulation de la dette publique française détenue par la </a:t>
            </a:r>
            <a:endParaRPr lang="fr-FR" sz="2400" b="0" i="0" u="none" strike="noStrike" cap="none" baseline="0" dirty="0" smtClean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 BCE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, la France pourrait continuer à emprunter environ 200 </a:t>
            </a:r>
            <a:endParaRPr lang="fr-FR" sz="2400" b="0" i="0" u="none" strike="noStrike" cap="none" baseline="0" dirty="0" smtClean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 Milliards d’euros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 par 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an :</a:t>
            </a:r>
            <a:endParaRPr lang="fr-FR" sz="24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-   95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Mds contre 120 Mds pour rembourser les dettes anciennes,</a:t>
            </a:r>
          </a:p>
          <a:p>
            <a:pPr marL="342900" marR="0" lvl="0" indent="-34290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30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Mds contre 4O Mds pour payer les intérêts d’emprunt</a:t>
            </a:r>
          </a:p>
          <a:p>
            <a:pPr marL="342900" marR="0" lvl="0" indent="-34290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75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Mds contre 40 Mds pour investir =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+ 35 Mds </a:t>
            </a:r>
            <a:endParaRPr lang="fr-FR" sz="2400" b="1" i="0" u="none" strike="noStrike" cap="none" baseline="0" dirty="0" smtClean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R="0" lvl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   d’investissements</a:t>
            </a:r>
            <a:endParaRPr lang="fr-FR" sz="2400" b="1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24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24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751C1C74-E7C4-444D-B455-A8B12E3DEC73}"/>
              </a:ext>
            </a:extLst>
          </p:cNvPr>
          <p:cNvSpPr txBox="1"/>
          <p:nvPr/>
        </p:nvSpPr>
        <p:spPr>
          <a:xfrm>
            <a:off x="-66960" y="-159120"/>
            <a:ext cx="9309600" cy="7527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24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18"/>
              <a:cs typeface="Times New Roman" pitchFamily="18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800" b="1" i="0" u="none" strike="noStrike" cap="none" baseline="0" dirty="0" smtClean="0">
                <a:ln>
                  <a:noFill/>
                </a:ln>
                <a:solidFill>
                  <a:srgbClr val="FF0000"/>
                </a:solidFill>
                <a:latin typeface="Franklin Gothic Book" pitchFamily="34"/>
                <a:ea typeface="Microsoft YaHei" pitchFamily="2"/>
                <a:cs typeface="Microsoft YaHei" pitchFamily="2"/>
              </a:rPr>
              <a:t>   Le </a:t>
            </a:r>
            <a:r>
              <a:rPr lang="fr-FR" sz="2800" b="1" i="0" u="none" strike="noStrike" cap="none" baseline="0" dirty="0">
                <a:ln>
                  <a:noFill/>
                </a:ln>
                <a:solidFill>
                  <a:srgbClr val="FF0000"/>
                </a:solidFill>
                <a:latin typeface="Franklin Gothic Book" pitchFamily="34"/>
                <a:ea typeface="Microsoft YaHei" pitchFamily="2"/>
                <a:cs typeface="Microsoft YaHei" pitchFamily="2"/>
              </a:rPr>
              <a:t>débat sur l’annulation de ces titres de dette publique </a:t>
            </a:r>
            <a:endParaRPr lang="fr-FR" sz="2800" b="1" i="0" u="none" strike="noStrike" cap="none" baseline="0" dirty="0" smtClean="0">
              <a:ln>
                <a:noFill/>
              </a:ln>
              <a:solidFill>
                <a:srgbClr val="FF0000"/>
              </a:solidFill>
              <a:latin typeface="Franklin Gothic Book" pitchFamily="34"/>
              <a:ea typeface="Microsoft YaHei" pitchFamily="2"/>
              <a:cs typeface="Microsoft YaHei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800" b="1" i="0" u="none" strike="noStrike" cap="none" baseline="0" dirty="0" smtClean="0">
                <a:ln>
                  <a:noFill/>
                </a:ln>
                <a:solidFill>
                  <a:srgbClr val="FF0000"/>
                </a:solidFill>
                <a:latin typeface="Franklin Gothic Book" pitchFamily="34"/>
                <a:ea typeface="Microsoft YaHei" pitchFamily="2"/>
                <a:cs typeface="Microsoft YaHei" pitchFamily="2"/>
              </a:rPr>
              <a:t>                                        par </a:t>
            </a:r>
            <a:r>
              <a:rPr lang="fr-FR" sz="2800" b="1" i="0" u="none" strike="noStrike" cap="none" baseline="0" dirty="0">
                <a:ln>
                  <a:noFill/>
                </a:ln>
                <a:solidFill>
                  <a:srgbClr val="FF0000"/>
                </a:solidFill>
                <a:latin typeface="Franklin Gothic Book" pitchFamily="34"/>
                <a:ea typeface="Microsoft YaHei" pitchFamily="2"/>
                <a:cs typeface="Microsoft YaHei" pitchFamily="2"/>
              </a:rPr>
              <a:t>la BCE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24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342900" marR="0" lvl="0" indent="-34290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On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fragiliserait le discours sur la nécessaire austérité </a:t>
            </a:r>
            <a:endParaRPr lang="fr-FR" sz="2400" b="1" i="0" u="none" strike="noStrike" cap="none" baseline="0" dirty="0" smtClean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R="0" lvl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   budgétaire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marquée par des baisses de dépenses publiques </a:t>
            </a:r>
            <a:endParaRPr lang="fr-FR" sz="2400" b="0" i="0" u="none" strike="noStrike" cap="none" baseline="0" dirty="0" smtClean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R="0" lvl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   pour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rembourser la dette.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24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dirty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</a:t>
            </a:r>
            <a:r>
              <a:rPr lang="fr-FR" sz="2400" dirty="0" smtClean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 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Car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la plupart des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opposants à l’annulation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, dont notre </a:t>
            </a:r>
            <a:r>
              <a:rPr lang="fr-FR" sz="2400" b="0" i="0" u="none" strike="noStrike" cap="none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gouver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-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dirty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</a:t>
            </a:r>
            <a:r>
              <a:rPr lang="fr-FR" sz="2400" dirty="0" smtClean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-</a:t>
            </a:r>
            <a:r>
              <a:rPr lang="fr-FR" sz="2400" b="0" i="0" u="none" strike="noStrike" cap="none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n</a:t>
            </a:r>
            <a:r>
              <a:rPr lang="fr-FR" sz="2400" dirty="0" err="1" smtClean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e</a:t>
            </a:r>
            <a:r>
              <a:rPr lang="fr-FR" sz="2400" b="0" i="0" u="none" strike="noStrike" cap="none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ment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, Bruno Le Maire en tête, Christine Lagarde, présidente </a:t>
            </a:r>
            <a:endParaRPr lang="fr-FR" sz="2400" dirty="0"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  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de la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BCE, François </a:t>
            </a:r>
            <a:r>
              <a:rPr lang="fr-FR" sz="2400" b="0" i="0" u="none" strike="noStrike" cap="none" baseline="0" dirty="0" err="1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Villeroy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de </a:t>
            </a:r>
            <a:r>
              <a:rPr lang="fr-FR" sz="2400" b="0" i="0" u="none" strike="noStrike" cap="none" baseline="0" dirty="0" err="1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Galhau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, annoncent déjà qu’il </a:t>
            </a:r>
            <a:endParaRPr lang="fr-FR" sz="2400" b="0" i="0" u="none" strike="noStrike" cap="none" baseline="0" dirty="0" smtClean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  faudra mettre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en place des réformes structurelles (ex : des </a:t>
            </a:r>
            <a:endParaRPr lang="fr-FR" sz="2400" b="0" i="0" u="none" strike="noStrike" cap="none" baseline="0" dirty="0" smtClean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  retraites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) et 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une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« gestion saine des dépenses publiques ».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  Le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cantonnement de la dette </a:t>
            </a:r>
            <a:r>
              <a:rPr lang="fr-FR" sz="2400" b="1" i="0" u="none" strike="noStrike" cap="none" baseline="0" dirty="0" err="1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Covid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 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: séparation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dans 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un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  organisme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dédié associé à des financements dédiés (Bruno </a:t>
            </a:r>
            <a:endParaRPr lang="fr-FR" sz="2400" b="0" i="0" u="none" strike="noStrike" cap="none" baseline="0" dirty="0" smtClean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  Le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Maire : une partie de l’impôt sur les sociétés) affiche 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l’intention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  de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rembourser cette dette et anticipe les pertes de recettes 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pour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  d’autres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usages !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24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 </a:t>
            </a:r>
            <a:endParaRPr lang="fr-FR" sz="24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E0A38808-3640-4065-AE44-7D0710CE25D3}"/>
              </a:ext>
            </a:extLst>
          </p:cNvPr>
          <p:cNvSpPr txBox="1"/>
          <p:nvPr/>
        </p:nvSpPr>
        <p:spPr>
          <a:xfrm>
            <a:off x="20160" y="180000"/>
            <a:ext cx="9135720" cy="1080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800" b="1" i="0" u="none" strike="noStrike" cap="none" baseline="0" dirty="0">
                <a:ln>
                  <a:noFill/>
                </a:ln>
                <a:solidFill>
                  <a:srgbClr val="FF0000"/>
                </a:solidFill>
                <a:latin typeface="Franklin Gothic Book" pitchFamily="34"/>
                <a:ea typeface="Microsoft YaHei" pitchFamily="2"/>
                <a:cs typeface="Microsoft YaHei" pitchFamily="2"/>
              </a:rPr>
              <a:t>Le débat sur l’annulation de ces titres de dette publique </a:t>
            </a:r>
            <a:endParaRPr lang="fr-FR" sz="2800" b="1" i="0" u="none" strike="noStrike" cap="none" baseline="0" dirty="0" smtClean="0">
              <a:ln>
                <a:noFill/>
              </a:ln>
              <a:solidFill>
                <a:srgbClr val="FF0000"/>
              </a:solidFill>
              <a:latin typeface="Franklin Gothic Book" pitchFamily="34"/>
              <a:ea typeface="Microsoft YaHei" pitchFamily="2"/>
              <a:cs typeface="Microsoft YaHei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800" b="1" i="0" u="none" strike="noStrike" cap="none" baseline="0" dirty="0" smtClean="0">
                <a:ln>
                  <a:noFill/>
                </a:ln>
                <a:solidFill>
                  <a:srgbClr val="FF0000"/>
                </a:solidFill>
                <a:latin typeface="Franklin Gothic Book" pitchFamily="34"/>
                <a:ea typeface="Microsoft YaHei" pitchFamily="2"/>
                <a:cs typeface="Microsoft YaHei" pitchFamily="2"/>
              </a:rPr>
              <a:t>par </a:t>
            </a:r>
            <a:r>
              <a:rPr lang="fr-FR" sz="2800" b="1" i="0" u="none" strike="noStrike" cap="none" baseline="0" dirty="0">
                <a:ln>
                  <a:noFill/>
                </a:ln>
                <a:solidFill>
                  <a:srgbClr val="FF0000"/>
                </a:solidFill>
                <a:latin typeface="Franklin Gothic Book" pitchFamily="34"/>
                <a:ea typeface="Microsoft YaHei" pitchFamily="2"/>
                <a:cs typeface="Microsoft YaHei" pitchFamily="2"/>
              </a:rPr>
              <a:t>la BCE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65749DA6-4AFC-4F0D-963F-8AA10C60F3FD}"/>
              </a:ext>
            </a:extLst>
          </p:cNvPr>
          <p:cNvSpPr txBox="1"/>
          <p:nvPr/>
        </p:nvSpPr>
        <p:spPr>
          <a:xfrm>
            <a:off x="-24840" y="1620000"/>
            <a:ext cx="9225720" cy="37479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2400" b="1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R="0" lvl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  C’est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une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« bataille politique importante »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qui pourrait </a:t>
            </a:r>
            <a:endParaRPr lang="fr-FR" sz="2400" b="0" i="0" u="none" strike="noStrike" cap="none" baseline="0" dirty="0" smtClean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R="0" lvl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  provoquer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une refondation de l’Union européenne (</a:t>
            </a:r>
            <a:r>
              <a:rPr lang="fr-FR" sz="2400" b="0" i="0" u="none" strike="noStrike" cap="none" baseline="0" dirty="0" err="1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Coutrot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, </a:t>
            </a:r>
            <a:endParaRPr lang="fr-FR" sz="2400" b="0" i="0" u="none" strike="noStrike" cap="none" baseline="0" dirty="0" smtClean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R="0" lvl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  </a:t>
            </a:r>
            <a:r>
              <a:rPr lang="fr-FR" sz="2400" b="0" i="0" u="none" strike="noStrike" cap="none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Khalfa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et </a:t>
            </a:r>
            <a:r>
              <a:rPr lang="fr-FR" sz="2400" b="0" i="0" u="none" strike="noStrike" cap="none" baseline="0" dirty="0" err="1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Rigaudiat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Le Monde 9.3.2021)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24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231F20"/>
                </a:solidFill>
                <a:latin typeface="AkkuratStd" pitchFamily="2"/>
                <a:ea typeface="AkkuratStd" pitchFamily="2"/>
                <a:cs typeface="AkkuratStd" pitchFamily="2"/>
              </a:rPr>
              <a:t>  Tribune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231F20"/>
                </a:solidFill>
                <a:latin typeface="AkkuratStd" pitchFamily="2"/>
                <a:ea typeface="AkkuratStd" pitchFamily="2"/>
                <a:cs typeface="AkkuratStd" pitchFamily="2"/>
              </a:rPr>
              <a:t>dans Le Monde du 5.2.2021 de + 150 économistes </a:t>
            </a:r>
            <a:endParaRPr lang="fr-FR" sz="2400" b="0" i="0" u="none" strike="noStrike" cap="none" baseline="0" dirty="0" smtClean="0">
              <a:ln>
                <a:noFill/>
              </a:ln>
              <a:solidFill>
                <a:srgbClr val="231F20"/>
              </a:solidFill>
              <a:latin typeface="AkkuratStd" pitchFamily="2"/>
              <a:ea typeface="AkkuratStd" pitchFamily="2"/>
              <a:cs typeface="AkkuratStd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231F20"/>
                </a:solidFill>
                <a:latin typeface="AkkuratStd" pitchFamily="2"/>
                <a:ea typeface="AkkuratStd" pitchFamily="2"/>
                <a:cs typeface="AkkuratStd" pitchFamily="2"/>
              </a:rPr>
              <a:t>  européens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231F20"/>
                </a:solidFill>
                <a:latin typeface="AkkuratStd" pitchFamily="2"/>
                <a:ea typeface="AkkuratStd" pitchFamily="2"/>
                <a:cs typeface="AkkuratStd" pitchFamily="2"/>
              </a:rPr>
              <a:t> : « L’annulation des dettes publiques que la BCE </a:t>
            </a:r>
            <a:endParaRPr lang="fr-FR" sz="2400" b="0" i="0" u="none" strike="noStrike" cap="none" baseline="0" dirty="0" smtClean="0">
              <a:ln>
                <a:noFill/>
              </a:ln>
              <a:solidFill>
                <a:srgbClr val="231F20"/>
              </a:solidFill>
              <a:latin typeface="AkkuratStd" pitchFamily="2"/>
              <a:ea typeface="AkkuratStd" pitchFamily="2"/>
              <a:cs typeface="AkkuratStd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231F20"/>
                </a:solidFill>
                <a:latin typeface="AkkuratStd" pitchFamily="2"/>
                <a:ea typeface="AkkuratStd" pitchFamily="2"/>
                <a:cs typeface="AkkuratStd" pitchFamily="2"/>
              </a:rPr>
              <a:t>  détient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231F20"/>
                </a:solidFill>
                <a:latin typeface="AkkuratStd" pitchFamily="2"/>
                <a:ea typeface="AkkuratStd" pitchFamily="2"/>
                <a:cs typeface="AkkuratStd" pitchFamily="2"/>
              </a:rPr>
              <a:t>constituerait un premier signal fort de la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231F20"/>
                </a:solidFill>
                <a:latin typeface="AkkuratStd" pitchFamily="2"/>
                <a:ea typeface="AkkuratStd" pitchFamily="2"/>
                <a:cs typeface="AkkuratStd" pitchFamily="2"/>
              </a:rPr>
              <a:t> reconquête </a:t>
            </a:r>
            <a:endParaRPr lang="fr-FR" sz="2400" b="1" i="0" u="none" strike="noStrike" cap="none" baseline="0" dirty="0" smtClean="0">
              <a:ln>
                <a:noFill/>
              </a:ln>
              <a:solidFill>
                <a:srgbClr val="231F20"/>
              </a:solidFill>
              <a:latin typeface="AkkuratStd" pitchFamily="2"/>
              <a:ea typeface="AkkuratStd" pitchFamily="2"/>
              <a:cs typeface="AkkuratStd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231F20"/>
                </a:solidFill>
                <a:latin typeface="AkkuratStd" pitchFamily="2"/>
                <a:ea typeface="AkkuratStd" pitchFamily="2"/>
                <a:cs typeface="AkkuratStd" pitchFamily="2"/>
              </a:rPr>
              <a:t>  De son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231F20"/>
                </a:solidFill>
                <a:latin typeface="AkkuratStd" pitchFamily="2"/>
                <a:ea typeface="AkkuratStd" pitchFamily="2"/>
                <a:cs typeface="AkkuratStd" pitchFamily="2"/>
              </a:rPr>
              <a:t>destin par l’Europe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231F20"/>
                </a:solidFill>
                <a:latin typeface="AkkuratStd" pitchFamily="2"/>
                <a:ea typeface="AkkuratStd" pitchFamily="2"/>
                <a:cs typeface="AkkuratStd" pitchFamily="2"/>
              </a:rPr>
              <a:t> »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24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1D66AD57-1C97-4CA8-B226-8736D6F15281}"/>
              </a:ext>
            </a:extLst>
          </p:cNvPr>
          <p:cNvSpPr txBox="1"/>
          <p:nvPr/>
        </p:nvSpPr>
        <p:spPr>
          <a:xfrm>
            <a:off x="20160" y="180000"/>
            <a:ext cx="9135720" cy="112175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800" b="1" i="0" u="none" strike="noStrike" cap="none" baseline="0" dirty="0">
                <a:ln>
                  <a:noFill/>
                </a:ln>
                <a:solidFill>
                  <a:srgbClr val="FF0000"/>
                </a:solidFill>
                <a:latin typeface="Franklin Gothic Book" pitchFamily="34"/>
                <a:ea typeface="Microsoft YaHei" pitchFamily="2"/>
                <a:cs typeface="Microsoft YaHei" pitchFamily="2"/>
              </a:rPr>
              <a:t>Le débat sur l’annulation de ces titres de dette publique </a:t>
            </a:r>
            <a:endParaRPr lang="fr-FR" sz="2800" b="1" i="0" u="none" strike="noStrike" cap="none" baseline="0" dirty="0" smtClean="0">
              <a:ln>
                <a:noFill/>
              </a:ln>
              <a:solidFill>
                <a:srgbClr val="FF0000"/>
              </a:solidFill>
              <a:latin typeface="Franklin Gothic Book" pitchFamily="34"/>
              <a:ea typeface="Microsoft YaHei" pitchFamily="2"/>
              <a:cs typeface="Microsoft YaHei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800" b="1" i="0" u="none" strike="noStrike" cap="none" baseline="0" dirty="0" smtClean="0">
                <a:ln>
                  <a:noFill/>
                </a:ln>
                <a:solidFill>
                  <a:srgbClr val="FF0000"/>
                </a:solidFill>
                <a:latin typeface="Franklin Gothic Book" pitchFamily="34"/>
                <a:ea typeface="Microsoft YaHei" pitchFamily="2"/>
                <a:cs typeface="Microsoft YaHei" pitchFamily="2"/>
              </a:rPr>
              <a:t>par </a:t>
            </a:r>
            <a:r>
              <a:rPr lang="fr-FR" sz="2800" b="1" i="0" u="none" strike="noStrike" cap="none" baseline="0" dirty="0">
                <a:ln>
                  <a:noFill/>
                </a:ln>
                <a:solidFill>
                  <a:srgbClr val="FF0000"/>
                </a:solidFill>
                <a:latin typeface="Franklin Gothic Book" pitchFamily="34"/>
                <a:ea typeface="Microsoft YaHei" pitchFamily="2"/>
                <a:cs typeface="Microsoft YaHei" pitchFamily="2"/>
              </a:rPr>
              <a:t>la BCE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6C24329A-4DD6-4BD8-AB15-3624B1349B66}"/>
              </a:ext>
            </a:extLst>
          </p:cNvPr>
          <p:cNvSpPr txBox="1"/>
          <p:nvPr/>
        </p:nvSpPr>
        <p:spPr>
          <a:xfrm>
            <a:off x="-24840" y="1620000"/>
            <a:ext cx="9225720" cy="55767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 D’autres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solutions en plus pour Attac :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2400" b="1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* </a:t>
            </a:r>
            <a:r>
              <a:rPr lang="fr-FR" sz="2400" b="1" i="0" u="sng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Volet monétaire :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2400" b="1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- un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audit permanent de la politique d’endettement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et des </a:t>
            </a:r>
            <a:endParaRPr lang="fr-FR" sz="2400" b="0" i="0" u="none" strike="noStrike" cap="none" baseline="0" dirty="0" smtClean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 sources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de déficit public pour décider d’une éventuelle </a:t>
            </a:r>
            <a:endParaRPr lang="fr-FR" sz="2400" b="0" i="0" u="none" strike="noStrike" cap="none" baseline="0" dirty="0" smtClean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 restructuration.</a:t>
            </a:r>
            <a:endParaRPr lang="fr-FR" sz="24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- la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nationalisation de la dette publique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(détenue pour moitié 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par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des investisseurs étrangers) par exemple par l’obligation faite </a:t>
            </a:r>
            <a:endParaRPr lang="fr-FR" sz="2400" b="0" i="0" u="none" strike="noStrike" cap="none" baseline="0" dirty="0" smtClean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 aux</a:t>
            </a:r>
            <a:r>
              <a:rPr lang="fr-FR" sz="2400" dirty="0" smtClean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banques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résidentes de détenir une part des 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titres.</a:t>
            </a:r>
            <a:endParaRPr lang="fr-FR" sz="24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- le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financement monétaire des dettes publiques par la BCE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</a:t>
            </a:r>
            <a:endParaRPr lang="fr-FR" sz="2400" b="0" i="0" u="none" strike="noStrike" cap="none" baseline="0" dirty="0" smtClean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 (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achat à l’émission et transformation en dette 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perpétuelle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, </a:t>
            </a:r>
            <a:endParaRPr lang="fr-FR" sz="2400" b="0" i="0" u="none" strike="noStrike" cap="none" baseline="0" dirty="0" smtClean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 non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remboursable, reversement des intérêts perçus aux Etats)  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2400" b="1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2400" b="1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 : forme 1">
            <a:extLst>
              <a:ext uri="{FF2B5EF4-FFF2-40B4-BE49-F238E27FC236}">
                <a16:creationId xmlns:a16="http://schemas.microsoft.com/office/drawing/2014/main" xmlns="" id="{783EBAC4-71A2-44D4-AB59-75CC3DDB3D40}"/>
              </a:ext>
            </a:extLst>
          </p:cNvPr>
          <p:cNvSpPr/>
          <p:nvPr/>
        </p:nvSpPr>
        <p:spPr>
          <a:xfrm>
            <a:off x="914400" y="274680"/>
            <a:ext cx="7772400" cy="8506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91440" anchor="b" anchorCtr="0" compatLnSpc="1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3200" b="0" i="0" u="sng" strike="noStrike" cap="none" baseline="0">
                <a:ln>
                  <a:noFill/>
                </a:ln>
                <a:solidFill>
                  <a:srgbClr val="FF0000"/>
                </a:solidFill>
                <a:uFillTx/>
                <a:latin typeface="Arial" pitchFamily="2"/>
                <a:ea typeface="Arial" pitchFamily="2"/>
                <a:cs typeface="Arial" pitchFamily="2"/>
              </a:rPr>
              <a:t>BUDGET DE L’ÉTAT</a:t>
            </a:r>
          </a:p>
        </p:txBody>
      </p:sp>
      <p:sp>
        <p:nvSpPr>
          <p:cNvPr id="3" name="Forme libre : forme 2">
            <a:extLst>
              <a:ext uri="{FF2B5EF4-FFF2-40B4-BE49-F238E27FC236}">
                <a16:creationId xmlns:a16="http://schemas.microsoft.com/office/drawing/2014/main" xmlns="" id="{9D22FF06-1F11-4CC0-95EC-2FB3934C7446}"/>
              </a:ext>
            </a:extLst>
          </p:cNvPr>
          <p:cNvSpPr/>
          <p:nvPr/>
        </p:nvSpPr>
        <p:spPr>
          <a:xfrm>
            <a:off x="539640" y="981000"/>
            <a:ext cx="8429760" cy="5616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457200" marR="0" lvl="0" indent="-455760" algn="l" rtl="0" hangingPunct="1">
              <a:lnSpc>
                <a:spcPct val="100000"/>
              </a:lnSpc>
              <a:spcBef>
                <a:spcPts val="573"/>
              </a:spcBef>
              <a:spcAft>
                <a:spcPts val="0"/>
              </a:spcAft>
              <a:buNone/>
              <a:tabLst>
                <a:tab pos="457200" algn="l"/>
                <a:tab pos="1371600" algn="l"/>
                <a:tab pos="2286000" algn="l"/>
                <a:tab pos="3200399" algn="l"/>
                <a:tab pos="4114800" algn="l"/>
                <a:tab pos="5029200" algn="l"/>
                <a:tab pos="5943599" algn="l"/>
                <a:tab pos="6857999" algn="l"/>
                <a:tab pos="7772400" algn="l"/>
                <a:tab pos="8686800" algn="l"/>
                <a:tab pos="9601200" algn="l"/>
                <a:tab pos="10515600" algn="l"/>
                <a:tab pos="10789920" algn="l"/>
                <a:tab pos="11239200" algn="l"/>
              </a:tabLst>
            </a:pPr>
            <a:r>
              <a:rPr lang="fr-FR" sz="29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Perpetua" pitchFamily="18"/>
                <a:ea typeface="Microsoft YaHei" pitchFamily="2"/>
                <a:cs typeface="Microsoft YaHei" pitchFamily="2"/>
              </a:rPr>
              <a:t>	</a:t>
            </a:r>
          </a:p>
          <a:p>
            <a:pPr marL="457200" marR="0" lvl="0" indent="-455760" algn="l" rtl="0" hangingPunct="1">
              <a:lnSpc>
                <a:spcPct val="100000"/>
              </a:lnSpc>
              <a:spcBef>
                <a:spcPts val="573"/>
              </a:spcBef>
              <a:spcAft>
                <a:spcPts val="0"/>
              </a:spcAft>
              <a:buNone/>
              <a:tabLst>
                <a:tab pos="457200" algn="l"/>
                <a:tab pos="1371600" algn="l"/>
                <a:tab pos="2286000" algn="l"/>
                <a:tab pos="3200399" algn="l"/>
                <a:tab pos="4114800" algn="l"/>
                <a:tab pos="5029200" algn="l"/>
                <a:tab pos="5943599" algn="l"/>
                <a:tab pos="6857999" algn="l"/>
                <a:tab pos="7772400" algn="l"/>
                <a:tab pos="8686800" algn="l"/>
                <a:tab pos="9601200" algn="l"/>
                <a:tab pos="10515600" algn="l"/>
                <a:tab pos="10789920" algn="l"/>
                <a:tab pos="11239200" algn="l"/>
              </a:tabLst>
            </a:pPr>
            <a:r>
              <a:rPr lang="fr-FR" sz="29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Perpetua" pitchFamily="18"/>
                <a:ea typeface="Microsoft YaHei" pitchFamily="2"/>
                <a:cs typeface="Microsoft YaHei" pitchFamily="2"/>
              </a:rPr>
              <a:t>			</a:t>
            </a:r>
          </a:p>
          <a:p>
            <a:pPr marL="457200" marR="0" lvl="0" indent="-455760" algn="ctr" rtl="0" hangingPunct="1">
              <a:lnSpc>
                <a:spcPct val="100000"/>
              </a:lnSpc>
              <a:spcBef>
                <a:spcPts val="573"/>
              </a:spcBef>
              <a:spcAft>
                <a:spcPts val="0"/>
              </a:spcAft>
              <a:buNone/>
              <a:tabLst>
                <a:tab pos="457200" algn="l"/>
                <a:tab pos="1371600" algn="l"/>
                <a:tab pos="2286000" algn="l"/>
                <a:tab pos="3200399" algn="l"/>
                <a:tab pos="4114800" algn="l"/>
                <a:tab pos="5029200" algn="l"/>
                <a:tab pos="5943599" algn="l"/>
                <a:tab pos="6857999" algn="l"/>
                <a:tab pos="7772400" algn="l"/>
                <a:tab pos="8686800" algn="l"/>
                <a:tab pos="9601200" algn="l"/>
                <a:tab pos="10515600" algn="l"/>
                <a:tab pos="10789920" algn="l"/>
                <a:tab pos="11239200" algn="l"/>
              </a:tabLst>
            </a:pPr>
            <a:endParaRPr lang="fr-FR" sz="2000" b="0" i="1" u="none" strike="noStrike" cap="none" baseline="0">
              <a:ln>
                <a:noFill/>
              </a:ln>
              <a:solidFill>
                <a:srgbClr val="000000"/>
              </a:solidFill>
              <a:latin typeface="Perpetua" pitchFamily="18"/>
              <a:ea typeface="Microsoft YaHei" pitchFamily="2"/>
              <a:cs typeface="Microsoft YaHei" pitchFamily="2"/>
            </a:endParaRPr>
          </a:p>
          <a:p>
            <a:pPr marL="457200" marR="0" lvl="0" indent="-455760" algn="ctr" rtl="0" hangingPunct="1">
              <a:lnSpc>
                <a:spcPct val="100000"/>
              </a:lnSpc>
              <a:spcBef>
                <a:spcPts val="573"/>
              </a:spcBef>
              <a:spcAft>
                <a:spcPts val="0"/>
              </a:spcAft>
              <a:buNone/>
              <a:tabLst>
                <a:tab pos="457200" algn="l"/>
                <a:tab pos="1371600" algn="l"/>
                <a:tab pos="2286000" algn="l"/>
                <a:tab pos="3200399" algn="l"/>
                <a:tab pos="4114800" algn="l"/>
                <a:tab pos="5029200" algn="l"/>
                <a:tab pos="5943599" algn="l"/>
                <a:tab pos="6857999" algn="l"/>
                <a:tab pos="7772400" algn="l"/>
                <a:tab pos="8686800" algn="l"/>
                <a:tab pos="9601200" algn="l"/>
                <a:tab pos="10515600" algn="l"/>
                <a:tab pos="10789920" algn="l"/>
                <a:tab pos="11239200" algn="l"/>
              </a:tabLst>
            </a:pPr>
            <a:endParaRPr lang="fr-FR" sz="2000" b="0" i="1" u="none" strike="noStrike" cap="none" baseline="0">
              <a:ln>
                <a:noFill/>
              </a:ln>
              <a:solidFill>
                <a:srgbClr val="000000"/>
              </a:solidFill>
              <a:latin typeface="Perpetua" pitchFamily="18"/>
              <a:ea typeface="Microsoft YaHei" pitchFamily="2"/>
              <a:cs typeface="Microsoft YaHei" pitchFamily="2"/>
            </a:endParaRPr>
          </a:p>
          <a:p>
            <a:pPr marL="457200" marR="0" lvl="0" indent="-455760" algn="l" rtl="0" hangingPunct="1">
              <a:lnSpc>
                <a:spcPct val="100000"/>
              </a:lnSpc>
              <a:spcBef>
                <a:spcPts val="573"/>
              </a:spcBef>
              <a:spcAft>
                <a:spcPts val="0"/>
              </a:spcAft>
              <a:buNone/>
              <a:tabLst>
                <a:tab pos="457200" algn="l"/>
                <a:tab pos="1371600" algn="l"/>
                <a:tab pos="2286000" algn="l"/>
                <a:tab pos="3200399" algn="l"/>
                <a:tab pos="4114800" algn="l"/>
                <a:tab pos="5029200" algn="l"/>
                <a:tab pos="5943599" algn="l"/>
                <a:tab pos="6857999" algn="l"/>
                <a:tab pos="7772400" algn="l"/>
                <a:tab pos="8686800" algn="l"/>
                <a:tab pos="9601200" algn="l"/>
                <a:tab pos="10515600" algn="l"/>
                <a:tab pos="10789920" algn="l"/>
                <a:tab pos="11239200" algn="l"/>
              </a:tabLst>
            </a:pPr>
            <a:endParaRPr lang="fr-FR" sz="2000" b="0" i="1" u="none" strike="noStrike" cap="none" baseline="0">
              <a:ln>
                <a:noFill/>
              </a:ln>
              <a:solidFill>
                <a:srgbClr val="000000"/>
              </a:solidFill>
              <a:latin typeface="Perpetua" pitchFamily="18"/>
              <a:ea typeface="Microsoft YaHei" pitchFamily="2"/>
              <a:cs typeface="Microsoft YaHei" pitchFamily="2"/>
            </a:endParaRPr>
          </a:p>
          <a:p>
            <a:pPr marL="457200" marR="0" lvl="0" indent="-455760" algn="l" rtl="0" hangingPunct="1">
              <a:lnSpc>
                <a:spcPct val="100000"/>
              </a:lnSpc>
              <a:spcBef>
                <a:spcPts val="573"/>
              </a:spcBef>
              <a:spcAft>
                <a:spcPts val="0"/>
              </a:spcAft>
              <a:buNone/>
              <a:tabLst>
                <a:tab pos="457200" algn="l"/>
                <a:tab pos="1371600" algn="l"/>
                <a:tab pos="2286000" algn="l"/>
                <a:tab pos="3200399" algn="l"/>
                <a:tab pos="4114800" algn="l"/>
                <a:tab pos="5029200" algn="l"/>
                <a:tab pos="5943599" algn="l"/>
                <a:tab pos="6857999" algn="l"/>
                <a:tab pos="7772400" algn="l"/>
                <a:tab pos="8686800" algn="l"/>
                <a:tab pos="9601200" algn="l"/>
                <a:tab pos="10515600" algn="l"/>
                <a:tab pos="10789920" algn="l"/>
                <a:tab pos="11239200" algn="l"/>
              </a:tabLst>
            </a:pPr>
            <a:endParaRPr lang="fr-FR" sz="2400" b="0" i="0" u="none" strike="noStrike" cap="none" baseline="0">
              <a:ln>
                <a:noFill/>
              </a:ln>
              <a:solidFill>
                <a:srgbClr val="000000"/>
              </a:solidFill>
              <a:latin typeface="Perpetua" pitchFamily="18"/>
              <a:ea typeface="Microsoft YaHei" pitchFamily="2"/>
              <a:cs typeface="Microsoft YaHei" pitchFamily="2"/>
            </a:endParaRPr>
          </a:p>
          <a:p>
            <a:pPr marL="457200" marR="0" lvl="0" indent="-457200" algn="l" rtl="0" hangingPunct="1">
              <a:lnSpc>
                <a:spcPct val="100000"/>
              </a:lnSpc>
              <a:spcBef>
                <a:spcPts val="573"/>
              </a:spcBef>
              <a:spcAft>
                <a:spcPts val="0"/>
              </a:spcAft>
              <a:buNone/>
              <a:tabLst>
                <a:tab pos="457200" algn="l"/>
                <a:tab pos="1371600" algn="l"/>
                <a:tab pos="2286000" algn="l"/>
                <a:tab pos="3200399" algn="l"/>
                <a:tab pos="4114800" algn="l"/>
                <a:tab pos="5029200" algn="l"/>
                <a:tab pos="5943599" algn="l"/>
                <a:tab pos="6857999" algn="l"/>
                <a:tab pos="7772400" algn="l"/>
                <a:tab pos="8686800" algn="l"/>
                <a:tab pos="9601200" algn="l"/>
                <a:tab pos="10515600" algn="l"/>
                <a:tab pos="10789920" algn="l"/>
                <a:tab pos="11239200" algn="l"/>
              </a:tabLst>
            </a:pPr>
            <a:endParaRPr lang="fr-FR" sz="2600" b="1" i="1" u="none" strike="noStrike" cap="none" baseline="0">
              <a:ln>
                <a:noFill/>
              </a:ln>
              <a:solidFill>
                <a:srgbClr val="000000"/>
              </a:solidFill>
              <a:latin typeface="Perpetua" pitchFamily="18"/>
              <a:ea typeface="Microsoft YaHei" pitchFamily="2"/>
              <a:cs typeface="Microsoft YaHei" pitchFamily="2"/>
            </a:endParaRPr>
          </a:p>
          <a:p>
            <a:pPr marL="457200" marR="0" lvl="0" indent="-457200" algn="l" rtl="0" hangingPunct="1">
              <a:lnSpc>
                <a:spcPct val="100000"/>
              </a:lnSpc>
              <a:spcBef>
                <a:spcPts val="573"/>
              </a:spcBef>
              <a:spcAft>
                <a:spcPts val="0"/>
              </a:spcAft>
              <a:buNone/>
              <a:tabLst>
                <a:tab pos="457200" algn="l"/>
                <a:tab pos="1371600" algn="l"/>
                <a:tab pos="2286000" algn="l"/>
                <a:tab pos="3200399" algn="l"/>
                <a:tab pos="4114800" algn="l"/>
                <a:tab pos="5029200" algn="l"/>
                <a:tab pos="5943599" algn="l"/>
                <a:tab pos="6857999" algn="l"/>
                <a:tab pos="7772400" algn="l"/>
                <a:tab pos="8686800" algn="l"/>
                <a:tab pos="9601200" algn="l"/>
                <a:tab pos="10515600" algn="l"/>
                <a:tab pos="10789920" algn="l"/>
                <a:tab pos="11239200" algn="l"/>
              </a:tabLst>
            </a:pPr>
            <a:endParaRPr lang="fr-FR" sz="2000" b="1" i="1" u="none" strike="noStrike" cap="none" baseline="0">
              <a:ln>
                <a:noFill/>
              </a:ln>
              <a:solidFill>
                <a:srgbClr val="000000"/>
              </a:solidFill>
              <a:latin typeface="Perpetua" pitchFamily="18"/>
              <a:ea typeface="Microsoft YaHei" pitchFamily="2"/>
              <a:cs typeface="Microsoft YaHei" pitchFamily="2"/>
            </a:endParaRPr>
          </a:p>
          <a:p>
            <a:pPr marL="457200" marR="0" lvl="0" indent="-457200" algn="l" rtl="0" hangingPunct="1">
              <a:lnSpc>
                <a:spcPct val="100000"/>
              </a:lnSpc>
              <a:spcBef>
                <a:spcPts val="573"/>
              </a:spcBef>
              <a:spcAft>
                <a:spcPts val="0"/>
              </a:spcAft>
              <a:buNone/>
              <a:tabLst>
                <a:tab pos="457200" algn="l"/>
                <a:tab pos="1371600" algn="l"/>
                <a:tab pos="2286000" algn="l"/>
                <a:tab pos="3200399" algn="l"/>
                <a:tab pos="4114800" algn="l"/>
                <a:tab pos="5029200" algn="l"/>
                <a:tab pos="5943599" algn="l"/>
                <a:tab pos="6857999" algn="l"/>
                <a:tab pos="7772400" algn="l"/>
                <a:tab pos="8686800" algn="l"/>
                <a:tab pos="9601200" algn="l"/>
                <a:tab pos="10515600" algn="l"/>
                <a:tab pos="10789920" algn="l"/>
                <a:tab pos="11239200" algn="l"/>
              </a:tabLst>
            </a:pPr>
            <a:endParaRPr lang="fr-FR" sz="2000" b="1" i="0" u="none" strike="noStrike" cap="none" baseline="0">
              <a:ln>
                <a:noFill/>
              </a:ln>
              <a:solidFill>
                <a:srgbClr val="000000"/>
              </a:solidFill>
              <a:latin typeface="Perpetua" pitchFamily="18"/>
              <a:ea typeface="Microsoft YaHei" pitchFamily="2"/>
              <a:cs typeface="Microsoft YaHei" pitchFamily="2"/>
            </a:endParaRPr>
          </a:p>
          <a:p>
            <a:pPr marL="0" marR="0" lvl="1" indent="0" algn="l" rtl="0" hangingPunct="1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9B2D1F"/>
              </a:buClr>
              <a:buSzPct val="85000"/>
              <a:buFont typeface="Wingdings" pitchFamily="2"/>
              <a:buChar char="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2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Perpetua" pitchFamily="18"/>
                <a:ea typeface="Microsoft YaHei" pitchFamily="2"/>
                <a:cs typeface="Microsoft YaHei" pitchFamily="2"/>
              </a:rPr>
              <a:t> </a:t>
            </a:r>
            <a:r>
              <a:rPr lang="fr-FR" sz="2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Perpetua" pitchFamily="18"/>
                <a:ea typeface="Microsoft YaHei" pitchFamily="2"/>
                <a:cs typeface="Microsoft YaHei" pitchFamily="2"/>
              </a:rPr>
              <a:t>Déficit budgétaire = déficit de l’Etat  (central)</a:t>
            </a:r>
          </a:p>
          <a:p>
            <a:pPr marL="0" marR="0" lvl="1" indent="0" algn="l" rtl="0" hangingPunct="1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9B2D1F"/>
              </a:buClr>
              <a:buSzPct val="85000"/>
              <a:buFont typeface="Wingdings" pitchFamily="2"/>
              <a:buChar char="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2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Perpetua" pitchFamily="18"/>
                <a:ea typeface="Microsoft YaHei" pitchFamily="2"/>
                <a:cs typeface="Microsoft YaHei" pitchFamily="2"/>
              </a:rPr>
              <a:t>  Estimé à environ 178 Mds d’euros en 2020 du fait des importantes dépenses de soutien à l’économie (aides aux entreprises, chômage partiel...)</a:t>
            </a:r>
          </a:p>
          <a:p>
            <a:pPr marL="0" marR="0" lvl="1" indent="0" algn="l" rtl="0" hangingPunct="1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9B2D1F"/>
              </a:buClr>
              <a:buSzPct val="85000"/>
              <a:buFont typeface="Wingdings" pitchFamily="2"/>
              <a:buChar char="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2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Perpetua" pitchFamily="18"/>
                <a:ea typeface="Microsoft YaHei" pitchFamily="2"/>
                <a:cs typeface="Microsoft YaHei" pitchFamily="2"/>
              </a:rPr>
              <a:t>            </a:t>
            </a:r>
          </a:p>
          <a:p>
            <a:pPr marL="547560" marR="0" lvl="1" indent="-227160" algn="l" rtl="0" hangingPunct="1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None/>
              <a:tabLst>
                <a:tab pos="547560" algn="l"/>
                <a:tab pos="1461960" algn="l"/>
                <a:tab pos="2376360" algn="l"/>
                <a:tab pos="3290759" algn="l"/>
                <a:tab pos="4205160" algn="l"/>
                <a:tab pos="5119560" algn="l"/>
                <a:tab pos="6033959" algn="l"/>
                <a:tab pos="6948359" algn="l"/>
                <a:tab pos="7862760" algn="l"/>
                <a:tab pos="8777160" algn="l"/>
                <a:tab pos="9691560" algn="l"/>
                <a:tab pos="10605960" algn="l"/>
                <a:tab pos="10880280" algn="l"/>
                <a:tab pos="11329560" algn="l"/>
              </a:tabLst>
            </a:pPr>
            <a:r>
              <a:rPr lang="fr-FR" sz="2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Perpetua" pitchFamily="18"/>
                <a:ea typeface="Microsoft YaHei" pitchFamily="2"/>
                <a:cs typeface="Microsoft YaHei" pitchFamily="2"/>
              </a:rPr>
              <a:t>    </a:t>
            </a:r>
          </a:p>
          <a:p>
            <a:pPr marL="547560" marR="0" lvl="0" indent="-227160" algn="l" rtl="0" hangingPunct="1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None/>
              <a:tabLst>
                <a:tab pos="547560" algn="l"/>
                <a:tab pos="1461960" algn="l"/>
                <a:tab pos="2376360" algn="l"/>
                <a:tab pos="3290759" algn="l"/>
                <a:tab pos="4205160" algn="l"/>
                <a:tab pos="5119560" algn="l"/>
                <a:tab pos="6033959" algn="l"/>
                <a:tab pos="6948359" algn="l"/>
                <a:tab pos="7862760" algn="l"/>
                <a:tab pos="8777160" algn="l"/>
                <a:tab pos="9691560" algn="l"/>
                <a:tab pos="10605960" algn="l"/>
                <a:tab pos="10880280" algn="l"/>
                <a:tab pos="11329560" algn="l"/>
              </a:tabLst>
            </a:pPr>
            <a:endParaRPr lang="fr-FR" sz="2800" b="1" i="0" u="none" strike="noStrike" cap="none" baseline="0">
              <a:ln>
                <a:noFill/>
              </a:ln>
              <a:solidFill>
                <a:srgbClr val="000000"/>
              </a:solidFill>
              <a:latin typeface="Perpetua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4" name="Forme libre : forme 3">
            <a:extLst>
              <a:ext uri="{FF2B5EF4-FFF2-40B4-BE49-F238E27FC236}">
                <a16:creationId xmlns:a16="http://schemas.microsoft.com/office/drawing/2014/main" xmlns="" id="{AF3B2C40-8364-4E7E-9FCC-1B4E503E0A8B}"/>
              </a:ext>
            </a:extLst>
          </p:cNvPr>
          <p:cNvSpPr/>
          <p:nvPr/>
        </p:nvSpPr>
        <p:spPr>
          <a:xfrm>
            <a:off x="2771640" y="1700280"/>
            <a:ext cx="1368719" cy="2881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8DEDE"/>
          </a:solidFill>
          <a:ln w="12600">
            <a:solidFill>
              <a:srgbClr val="9B320E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1800" b="1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Dépenses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endParaRPr lang="fr-FR" sz="1800" b="1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xmlns="" id="{56A80524-71CF-4636-89CE-0169D441FF24}"/>
              </a:ext>
            </a:extLst>
          </p:cNvPr>
          <p:cNvGrpSpPr/>
          <p:nvPr/>
        </p:nvGrpSpPr>
        <p:grpSpPr>
          <a:xfrm>
            <a:off x="4346640" y="1689119"/>
            <a:ext cx="1387439" cy="1820880"/>
            <a:chOff x="4346640" y="1689119"/>
            <a:chExt cx="1387439" cy="1820880"/>
          </a:xfrm>
        </p:grpSpPr>
        <p:pic>
          <p:nvPicPr>
            <p:cNvPr id="6" name="Image 5">
              <a:extLst>
                <a:ext uri="{FF2B5EF4-FFF2-40B4-BE49-F238E27FC236}">
                  <a16:creationId xmlns:a16="http://schemas.microsoft.com/office/drawing/2014/main" xmlns="" id="{659D86EA-2D7B-494E-8F37-1239530AFC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/>
              <a:alphaModFix/>
            </a:blip>
            <a:srcRect/>
            <a:stretch>
              <a:fillRect/>
            </a:stretch>
          </p:blipFill>
          <p:spPr>
            <a:xfrm>
              <a:off x="4346640" y="1689119"/>
              <a:ext cx="1387439" cy="18208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Forme libre : forme 6">
              <a:extLst>
                <a:ext uri="{FF2B5EF4-FFF2-40B4-BE49-F238E27FC236}">
                  <a16:creationId xmlns:a16="http://schemas.microsoft.com/office/drawing/2014/main" xmlns="" id="{864B9601-2A65-4467-8A1F-0D7F457D34FD}"/>
                </a:ext>
              </a:extLst>
            </p:cNvPr>
            <p:cNvSpPr/>
            <p:nvPr/>
          </p:nvSpPr>
          <p:spPr>
            <a:xfrm>
              <a:off x="4356000" y="1700280"/>
              <a:ext cx="1366920" cy="1798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ct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  <a:tab pos="10332720" algn="l"/>
                  <a:tab pos="10782000" algn="l"/>
                </a:tabLst>
              </a:pPr>
              <a:r>
                <a:rPr lang="fr-FR" sz="1800" b="1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2"/>
                  <a:ea typeface="Arial" pitchFamily="2"/>
                  <a:cs typeface="Arial" pitchFamily="2"/>
                </a:rPr>
                <a:t>Recettes</a:t>
              </a: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xmlns="" id="{FF3E18E7-3316-470C-AC41-02DB30686A86}"/>
              </a:ext>
            </a:extLst>
          </p:cNvPr>
          <p:cNvGrpSpPr/>
          <p:nvPr/>
        </p:nvGrpSpPr>
        <p:grpSpPr>
          <a:xfrm>
            <a:off x="4346640" y="3560760"/>
            <a:ext cx="1387439" cy="1028879"/>
            <a:chOff x="4346640" y="3560760"/>
            <a:chExt cx="1387439" cy="1028879"/>
          </a:xfrm>
        </p:grpSpPr>
        <p:pic>
          <p:nvPicPr>
            <p:cNvPr id="9" name="Image 8">
              <a:extLst>
                <a:ext uri="{FF2B5EF4-FFF2-40B4-BE49-F238E27FC236}">
                  <a16:creationId xmlns:a16="http://schemas.microsoft.com/office/drawing/2014/main" xmlns="" id="{096361B9-527E-4C59-B1BC-069C0C7B272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lum/>
              <a:alphaModFix/>
            </a:blip>
            <a:srcRect/>
            <a:stretch>
              <a:fillRect/>
            </a:stretch>
          </p:blipFill>
          <p:spPr>
            <a:xfrm>
              <a:off x="4346640" y="3560760"/>
              <a:ext cx="1387439" cy="102887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xmlns="" id="{1EF9128A-3332-4DD6-A217-67B57F060D3D}"/>
                </a:ext>
              </a:extLst>
            </p:cNvPr>
            <p:cNvSpPr/>
            <p:nvPr/>
          </p:nvSpPr>
          <p:spPr>
            <a:xfrm>
              <a:off x="4356000" y="3573360"/>
              <a:ext cx="1366920" cy="100655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ct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  <a:tab pos="10332720" algn="l"/>
                  <a:tab pos="10782000" algn="l"/>
                </a:tabLst>
              </a:pPr>
              <a:r>
                <a:rPr lang="fr-FR" sz="1800" b="1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2"/>
                  <a:ea typeface="Arial" pitchFamily="2"/>
                  <a:cs typeface="Arial" pitchFamily="2"/>
                </a:rPr>
                <a:t>Déficit budgétaire</a:t>
              </a:r>
            </a:p>
          </p:txBody>
        </p:sp>
      </p:grpSp>
      <p:sp>
        <p:nvSpPr>
          <p:cNvPr id="11" name="Forme libre : forme 10">
            <a:extLst>
              <a:ext uri="{FF2B5EF4-FFF2-40B4-BE49-F238E27FC236}">
                <a16:creationId xmlns:a16="http://schemas.microsoft.com/office/drawing/2014/main" xmlns="" id="{94979D54-B322-45C9-BB0B-FD582CFC0B0F}"/>
              </a:ext>
            </a:extLst>
          </p:cNvPr>
          <p:cNvSpPr/>
          <p:nvPr/>
        </p:nvSpPr>
        <p:spPr>
          <a:xfrm>
            <a:off x="2268360" y="1988999"/>
            <a:ext cx="142920" cy="1944720"/>
          </a:xfrm>
          <a:custGeom>
            <a:avLst>
              <a:gd name="f0" fmla="val 132"/>
              <a:gd name="f1" fmla="val 108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-2147483647"/>
              <a:gd name="f10" fmla="val 2147483647"/>
              <a:gd name="f11" fmla="val 5400"/>
              <a:gd name="f12" fmla="val 16200"/>
              <a:gd name="f13" fmla="val 10800"/>
              <a:gd name="f14" fmla="+- 0 0 0"/>
              <a:gd name="f15" fmla="*/ f5 1 21600"/>
              <a:gd name="f16" fmla="*/ f6 1 21600"/>
              <a:gd name="f17" fmla="pin 0 f0 5400"/>
              <a:gd name="f18" fmla="pin 0 f1 21600"/>
              <a:gd name="f19" fmla="*/ f14 f2 1"/>
              <a:gd name="f20" fmla="*/ f17 1 2"/>
              <a:gd name="f21" fmla="val f17"/>
              <a:gd name="f22" fmla="val f18"/>
              <a:gd name="f23" fmla="+- 21600 0 f17"/>
              <a:gd name="f24" fmla="*/ f17 10000 1"/>
              <a:gd name="f25" fmla="*/ 10800 f15 1"/>
              <a:gd name="f26" fmla="*/ f17 f16 1"/>
              <a:gd name="f27" fmla="*/ f7 f15 1"/>
              <a:gd name="f28" fmla="*/ f18 f16 1"/>
              <a:gd name="f29" fmla="*/ 13800 f15 1"/>
              <a:gd name="f30" fmla="*/ 21600 f15 1"/>
              <a:gd name="f31" fmla="*/ 0 f16 1"/>
              <a:gd name="f32" fmla="*/ f19 1 f4"/>
              <a:gd name="f33" fmla="*/ 0 f15 1"/>
              <a:gd name="f34" fmla="*/ 10800 f16 1"/>
              <a:gd name="f35" fmla="*/ 21600 f16 1"/>
              <a:gd name="f36" fmla="+- f22 0 f17"/>
              <a:gd name="f37" fmla="+- f22 0 f20"/>
              <a:gd name="f38" fmla="+- f22 f20 0"/>
              <a:gd name="f39" fmla="+- f22 f17 0"/>
              <a:gd name="f40" fmla="+- 21600 0 f20"/>
              <a:gd name="f41" fmla="*/ f24 1 31953"/>
              <a:gd name="f42" fmla="+- f32 0 f3"/>
              <a:gd name="f43" fmla="+- 21600 0 f41"/>
              <a:gd name="f44" fmla="*/ f41 f16 1"/>
              <a:gd name="f45" fmla="*/ f43 f16 1"/>
            </a:gdLst>
            <a:ahLst>
              <a:ahXY gdRefY="f0" minY="f7" maxY="f11">
                <a:pos x="f25" y="f26"/>
              </a:ahXY>
              <a:ahXY gdRefY="f1" minY="f7" maxY="f8">
                <a:pos x="f27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2">
                <a:pos x="f30" y="f31"/>
              </a:cxn>
              <a:cxn ang="f42">
                <a:pos x="f33" y="f34"/>
              </a:cxn>
              <a:cxn ang="f42">
                <a:pos x="f30" y="f35"/>
              </a:cxn>
            </a:cxnLst>
            <a:rect l="f29" t="f44" r="f30" b="f45"/>
            <a:pathLst>
              <a:path w="21600" h="21600">
                <a:moveTo>
                  <a:pt x="f8" y="f7"/>
                </a:moveTo>
                <a:cubicBezTo>
                  <a:pt x="f12" y="f7"/>
                  <a:pt x="f13" y="f20"/>
                  <a:pt x="f13" y="f21"/>
                </a:cubicBezTo>
                <a:lnTo>
                  <a:pt x="f13" y="f36"/>
                </a:lnTo>
                <a:cubicBezTo>
                  <a:pt x="f13" y="f37"/>
                  <a:pt x="f11" y="f22"/>
                  <a:pt x="f7" y="f22"/>
                </a:cubicBezTo>
                <a:cubicBezTo>
                  <a:pt x="f11" y="f22"/>
                  <a:pt x="f13" y="f38"/>
                  <a:pt x="f13" y="f39"/>
                </a:cubicBezTo>
                <a:lnTo>
                  <a:pt x="f13" y="f23"/>
                </a:lnTo>
                <a:cubicBezTo>
                  <a:pt x="f13" y="f40"/>
                  <a:pt x="f12" y="f8"/>
                  <a:pt x="f8" y="f8"/>
                </a:cubicBezTo>
              </a:path>
            </a:pathLst>
          </a:custGeom>
          <a:noFill/>
          <a:ln w="19080">
            <a:solidFill>
              <a:srgbClr val="AF3408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12" name="Forme libre : forme 11">
            <a:extLst>
              <a:ext uri="{FF2B5EF4-FFF2-40B4-BE49-F238E27FC236}">
                <a16:creationId xmlns:a16="http://schemas.microsoft.com/office/drawing/2014/main" xmlns="" id="{4E9A0952-98C2-4812-AEBD-A3C0D7EB5156}"/>
              </a:ext>
            </a:extLst>
          </p:cNvPr>
          <p:cNvSpPr/>
          <p:nvPr/>
        </p:nvSpPr>
        <p:spPr>
          <a:xfrm>
            <a:off x="684359" y="1916279"/>
            <a:ext cx="1295280" cy="165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Éducation, culture, justice,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sécurité,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…..</a:t>
            </a:r>
          </a:p>
        </p:txBody>
      </p:sp>
      <p:sp>
        <p:nvSpPr>
          <p:cNvPr id="13" name="Forme libre : forme 12">
            <a:extLst>
              <a:ext uri="{FF2B5EF4-FFF2-40B4-BE49-F238E27FC236}">
                <a16:creationId xmlns:a16="http://schemas.microsoft.com/office/drawing/2014/main" xmlns="" id="{F8777194-E797-4AC1-BEB4-7F7575F1EB20}"/>
              </a:ext>
            </a:extLst>
          </p:cNvPr>
          <p:cNvSpPr/>
          <p:nvPr/>
        </p:nvSpPr>
        <p:spPr>
          <a:xfrm>
            <a:off x="6012000" y="1844639"/>
            <a:ext cx="144360" cy="1584360"/>
          </a:xfrm>
          <a:custGeom>
            <a:avLst>
              <a:gd name="f0" fmla="val 164"/>
              <a:gd name="f1" fmla="val 108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-2147483647"/>
              <a:gd name="f10" fmla="val 2147483647"/>
              <a:gd name="f11" fmla="val 5400"/>
              <a:gd name="f12" fmla="val 10800"/>
              <a:gd name="f13" fmla="val 16200"/>
              <a:gd name="f14" fmla="+- 0 0 0"/>
              <a:gd name="f15" fmla="*/ f5 1 21600"/>
              <a:gd name="f16" fmla="*/ f6 1 21600"/>
              <a:gd name="f17" fmla="pin 0 f0 5400"/>
              <a:gd name="f18" fmla="pin 0 f1 21600"/>
              <a:gd name="f19" fmla="*/ f14 f2 1"/>
              <a:gd name="f20" fmla="*/ f17 1 2"/>
              <a:gd name="f21" fmla="val f17"/>
              <a:gd name="f22" fmla="val f18"/>
              <a:gd name="f23" fmla="+- 21600 0 f17"/>
              <a:gd name="f24" fmla="*/ f17 10000 1"/>
              <a:gd name="f25" fmla="*/ 10800 f15 1"/>
              <a:gd name="f26" fmla="*/ f17 f16 1"/>
              <a:gd name="f27" fmla="*/ f8 f15 1"/>
              <a:gd name="f28" fmla="*/ f18 f16 1"/>
              <a:gd name="f29" fmla="*/ 0 f15 1"/>
              <a:gd name="f30" fmla="*/ 7800 f15 1"/>
              <a:gd name="f31" fmla="*/ 0 f16 1"/>
              <a:gd name="f32" fmla="*/ f19 1 f4"/>
              <a:gd name="f33" fmla="*/ 21600 f16 1"/>
              <a:gd name="f34" fmla="*/ 21600 f15 1"/>
              <a:gd name="f35" fmla="*/ 10800 f16 1"/>
              <a:gd name="f36" fmla="+- f22 0 f17"/>
              <a:gd name="f37" fmla="+- f22 0 f20"/>
              <a:gd name="f38" fmla="+- f22 f20 0"/>
              <a:gd name="f39" fmla="+- f22 f17 0"/>
              <a:gd name="f40" fmla="+- 21600 0 f20"/>
              <a:gd name="f41" fmla="*/ f24 1 31953"/>
              <a:gd name="f42" fmla="+- f32 0 f3"/>
              <a:gd name="f43" fmla="+- 21600 0 f41"/>
              <a:gd name="f44" fmla="*/ f41 f16 1"/>
              <a:gd name="f45" fmla="*/ f43 f16 1"/>
            </a:gdLst>
            <a:ahLst>
              <a:ahXY gdRefY="f0" minY="f7" maxY="f11">
                <a:pos x="f25" y="f26"/>
              </a:ahXY>
              <a:ahXY gdRefY="f1" minY="f7" maxY="f8">
                <a:pos x="f27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2">
                <a:pos x="f29" y="f31"/>
              </a:cxn>
              <a:cxn ang="f42">
                <a:pos x="f29" y="f33"/>
              </a:cxn>
              <a:cxn ang="f42">
                <a:pos x="f34" y="f35"/>
              </a:cxn>
            </a:cxnLst>
            <a:rect l="f29" t="f44" r="f30" b="f45"/>
            <a:pathLst>
              <a:path w="21600" h="21600">
                <a:moveTo>
                  <a:pt x="f7" y="f7"/>
                </a:moveTo>
                <a:cubicBezTo>
                  <a:pt x="f11" y="f7"/>
                  <a:pt x="f12" y="f20"/>
                  <a:pt x="f12" y="f21"/>
                </a:cubicBezTo>
                <a:lnTo>
                  <a:pt x="f12" y="f36"/>
                </a:lnTo>
                <a:cubicBezTo>
                  <a:pt x="f12" y="f37"/>
                  <a:pt x="f13" y="f22"/>
                  <a:pt x="f8" y="f22"/>
                </a:cubicBezTo>
                <a:cubicBezTo>
                  <a:pt x="f13" y="f22"/>
                  <a:pt x="f12" y="f38"/>
                  <a:pt x="f12" y="f39"/>
                </a:cubicBezTo>
                <a:lnTo>
                  <a:pt x="f12" y="f23"/>
                </a:lnTo>
                <a:cubicBezTo>
                  <a:pt x="f12" y="f40"/>
                  <a:pt x="f11" y="f8"/>
                  <a:pt x="f7" y="f8"/>
                </a:cubicBezTo>
              </a:path>
            </a:pathLst>
          </a:custGeom>
          <a:noFill/>
          <a:ln w="28440">
            <a:solidFill>
              <a:srgbClr val="AF3408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14" name="Forme libre : forme 13">
            <a:extLst>
              <a:ext uri="{FF2B5EF4-FFF2-40B4-BE49-F238E27FC236}">
                <a16:creationId xmlns:a16="http://schemas.microsoft.com/office/drawing/2014/main" xmlns="" id="{A9C9522F-898A-4F2E-B6ED-E0C434F27E03}"/>
              </a:ext>
            </a:extLst>
          </p:cNvPr>
          <p:cNvSpPr/>
          <p:nvPr/>
        </p:nvSpPr>
        <p:spPr>
          <a:xfrm>
            <a:off x="6443640" y="1916279"/>
            <a:ext cx="2232000" cy="1296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Impôts (IR, IS,..)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Taxes (TVA,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Privatisations,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…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1800" b="0" i="0" u="none" strike="noStrike" cap="none" baseline="0">
                <a:ln>
                  <a:noFill/>
                </a:ln>
                <a:solidFill>
                  <a:srgbClr val="FFFFFF"/>
                </a:solidFill>
                <a:latin typeface="Perpetua" pitchFamily="18"/>
                <a:ea typeface="Arial" pitchFamily="2"/>
                <a:cs typeface="Arial" pitchFamily="2"/>
              </a:rPr>
              <a:t>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44E05313-E8C6-441D-B4AA-2C97DB463915}"/>
              </a:ext>
            </a:extLst>
          </p:cNvPr>
          <p:cNvSpPr txBox="1"/>
          <p:nvPr/>
        </p:nvSpPr>
        <p:spPr>
          <a:xfrm>
            <a:off x="20160" y="180000"/>
            <a:ext cx="9135720" cy="1080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800" b="1" i="0" u="none" strike="noStrike" cap="none" baseline="0" dirty="0">
                <a:ln>
                  <a:noFill/>
                </a:ln>
                <a:solidFill>
                  <a:srgbClr val="FF0000"/>
                </a:solidFill>
                <a:latin typeface="Franklin Gothic Book" pitchFamily="34"/>
                <a:ea typeface="Microsoft YaHei" pitchFamily="2"/>
                <a:cs typeface="Microsoft YaHei" pitchFamily="2"/>
              </a:rPr>
              <a:t>Le débat sur l’annulation de ces titres </a:t>
            </a:r>
            <a:endParaRPr lang="fr-FR" sz="2800" b="1" i="0" u="none" strike="noStrike" cap="none" baseline="0" dirty="0" smtClean="0">
              <a:ln>
                <a:noFill/>
              </a:ln>
              <a:solidFill>
                <a:srgbClr val="FF0000"/>
              </a:solidFill>
              <a:latin typeface="Franklin Gothic Book" pitchFamily="34"/>
              <a:ea typeface="Microsoft YaHei" pitchFamily="2"/>
              <a:cs typeface="Microsoft YaHei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800" b="1" i="0" u="none" strike="noStrike" cap="none" baseline="0" dirty="0" smtClean="0">
                <a:ln>
                  <a:noFill/>
                </a:ln>
                <a:solidFill>
                  <a:srgbClr val="FF0000"/>
                </a:solidFill>
                <a:latin typeface="Franklin Gothic Book" pitchFamily="34"/>
                <a:ea typeface="Microsoft YaHei" pitchFamily="2"/>
                <a:cs typeface="Microsoft YaHei" pitchFamily="2"/>
              </a:rPr>
              <a:t>de </a:t>
            </a:r>
            <a:r>
              <a:rPr lang="fr-FR" sz="2800" b="1" i="0" u="none" strike="noStrike" cap="none" baseline="0" dirty="0">
                <a:ln>
                  <a:noFill/>
                </a:ln>
                <a:solidFill>
                  <a:srgbClr val="FF0000"/>
                </a:solidFill>
                <a:latin typeface="Franklin Gothic Book" pitchFamily="34"/>
                <a:ea typeface="Microsoft YaHei" pitchFamily="2"/>
                <a:cs typeface="Microsoft YaHei" pitchFamily="2"/>
              </a:rPr>
              <a:t>dette publique par la BCE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5932AA2E-6C29-4358-960C-E94404ED62D5}"/>
              </a:ext>
            </a:extLst>
          </p:cNvPr>
          <p:cNvSpPr txBox="1"/>
          <p:nvPr/>
        </p:nvSpPr>
        <p:spPr>
          <a:xfrm>
            <a:off x="-24840" y="1620000"/>
            <a:ext cx="9168840" cy="44794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D’autres solutions en plus pour Attac </a:t>
            </a: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:</a:t>
            </a:r>
            <a:endParaRPr lang="fr-FR" sz="2400" b="1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R="0" lvl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</a:t>
            </a:r>
          </a:p>
          <a:p>
            <a:pPr marR="0" lvl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1" i="0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* </a:t>
            </a:r>
            <a:r>
              <a:rPr lang="fr-FR" sz="2400" b="1" i="0" u="sng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Volet </a:t>
            </a:r>
            <a:r>
              <a:rPr lang="fr-FR" sz="2400" b="1" i="0" u="sng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fiscal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 </a:t>
            </a: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:</a:t>
            </a:r>
          </a:p>
          <a:p>
            <a:pPr marR="0" lvl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2400" b="1" dirty="0"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R="0" lvl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-</a:t>
            </a:r>
            <a:r>
              <a:rPr lang="fr-FR" sz="2400" b="1" i="0" u="none" strike="noStrike" cap="none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</a:t>
            </a: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l’instauration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immédiate d’une CRDC,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Contribution au </a:t>
            </a:r>
            <a:endParaRPr lang="fr-FR" sz="2400" b="0" i="0" u="none" strike="noStrike" cap="none" baseline="0" dirty="0" smtClean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 remboursement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de la dette </a:t>
            </a:r>
            <a:r>
              <a:rPr lang="fr-FR" sz="2400" b="0" i="0" u="none" strike="noStrike" cap="none" baseline="0" dirty="0" err="1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Covid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, sur les grandes </a:t>
            </a: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entreprises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(calculée sur le chiffre d’affaires) et sur les ménages </a:t>
            </a: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riches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(sur le patrimoine)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2400" b="1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- une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réforme fiscale d’ampleur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pour éliminer les cadeaux 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fiscaux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faits aux ménages riches et aux multinationales et l’évasion fiscale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1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</a:t>
            </a:r>
            <a:endParaRPr lang="fr-FR" sz="2400" b="1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A7A81524-EEE8-40FB-8416-BDDDF338D8EB}"/>
              </a:ext>
            </a:extLst>
          </p:cNvPr>
          <p:cNvSpPr txBox="1"/>
          <p:nvPr/>
        </p:nvSpPr>
        <p:spPr>
          <a:xfrm>
            <a:off x="0" y="381000"/>
            <a:ext cx="8986540" cy="720051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C9211E"/>
                </a:solidFill>
                <a:latin typeface="Arial" pitchFamily="2"/>
                <a:ea typeface="Arial" pitchFamily="2"/>
                <a:cs typeface="Arial" pitchFamily="2"/>
              </a:rPr>
              <a:t>                                         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C9211E"/>
                </a:solidFill>
                <a:latin typeface="Arial" pitchFamily="2"/>
                <a:ea typeface="Arial" pitchFamily="2"/>
                <a:cs typeface="Arial" pitchFamily="2"/>
              </a:rPr>
              <a:t>SOURCES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8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R="0" lvl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0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  Anne</a:t>
            </a:r>
            <a:r>
              <a:rPr lang="fr-FR" sz="20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-Marie </a:t>
            </a:r>
            <a:r>
              <a:rPr lang="fr-FR" sz="2000" b="0" i="0" u="none" strike="noStrike" cap="none" baseline="0" dirty="0" err="1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Alary</a:t>
            </a:r>
            <a:r>
              <a:rPr lang="fr-FR" sz="20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 juillet 2020 </a:t>
            </a:r>
            <a:r>
              <a:rPr lang="fr-FR" sz="20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  <a:hlinkClick r:id="rId3"/>
              </a:rPr>
              <a:t>https://france.attac.org/nos-publications</a:t>
            </a:r>
            <a:r>
              <a:rPr lang="fr-FR" sz="20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  <a:hlinkClick r:id="rId3"/>
              </a:rPr>
              <a:t>/</a:t>
            </a:r>
          </a:p>
          <a:p>
            <a:pPr marR="0" lvl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0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  <a:hlinkClick r:id="rId3"/>
              </a:rPr>
              <a:t>petites</a:t>
            </a:r>
            <a:r>
              <a:rPr lang="fr-FR" sz="20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  <a:hlinkClick r:id="rId3"/>
              </a:rPr>
              <a:t>-fiches/article/mieux-comprendre-la-dette-publique</a:t>
            </a:r>
            <a:r>
              <a:rPr lang="fr-FR" sz="2000" b="0" i="0" u="none" strike="noStrike" cap="none" baseline="0" dirty="0">
                <a:ln>
                  <a:noFill/>
                </a:ln>
                <a:solidFill>
                  <a:srgbClr val="363031"/>
                </a:solidFill>
                <a:latin typeface="Arial" pitchFamily="34"/>
                <a:ea typeface="Arial" pitchFamily="2"/>
                <a:cs typeface="AkkuratStd" pitchFamily="2"/>
              </a:rPr>
              <a:t> 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2000" b="0" i="0" u="none" strike="noStrike" cap="none" baseline="0" dirty="0" smtClean="0">
              <a:ln>
                <a:noFill/>
              </a:ln>
              <a:solidFill>
                <a:srgbClr val="222222"/>
              </a:solidFill>
              <a:latin typeface="Arial" pitchFamily="34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000" b="0" i="0" u="none" strike="noStrike" cap="none" baseline="0" dirty="0" smtClean="0">
                <a:ln>
                  <a:noFill/>
                </a:ln>
                <a:solidFill>
                  <a:srgbClr val="222222"/>
                </a:solidFill>
                <a:latin typeface="Arial" pitchFamily="34"/>
                <a:ea typeface="Arial" pitchFamily="2"/>
                <a:cs typeface="Arial" pitchFamily="2"/>
              </a:rPr>
              <a:t> Jean</a:t>
            </a:r>
            <a:r>
              <a:rPr lang="fr-FR" sz="2000" b="0" i="0" u="none" strike="noStrike" cap="none" baseline="0" dirty="0">
                <a:ln>
                  <a:noFill/>
                </a:ln>
                <a:solidFill>
                  <a:srgbClr val="222222"/>
                </a:solidFill>
                <a:latin typeface="Arial" pitchFamily="34"/>
                <a:ea typeface="Arial" pitchFamily="2"/>
                <a:cs typeface="Arial" pitchFamily="2"/>
              </a:rPr>
              <a:t>-Marie </a:t>
            </a:r>
            <a:r>
              <a:rPr lang="fr-FR" sz="2000" b="0" i="0" u="none" strike="noStrike" cap="none" baseline="0" dirty="0" err="1">
                <a:ln>
                  <a:noFill/>
                </a:ln>
                <a:solidFill>
                  <a:srgbClr val="222222"/>
                </a:solidFill>
                <a:latin typeface="Arial" pitchFamily="34"/>
                <a:ea typeface="Arial" pitchFamily="2"/>
                <a:cs typeface="Arial" pitchFamily="2"/>
              </a:rPr>
              <a:t>Harribey</a:t>
            </a:r>
            <a:r>
              <a:rPr lang="fr-FR" sz="2000" b="0" i="0" u="none" strike="noStrike" cap="none" baseline="0" dirty="0">
                <a:ln>
                  <a:noFill/>
                </a:ln>
                <a:solidFill>
                  <a:srgbClr val="222222"/>
                </a:solidFill>
                <a:latin typeface="Arial" pitchFamily="34"/>
                <a:ea typeface="Arial" pitchFamily="2"/>
                <a:cs typeface="Arial" pitchFamily="2"/>
              </a:rPr>
              <a:t> </a:t>
            </a:r>
            <a:r>
              <a:rPr lang="fr-FR" sz="2000" b="0" i="0" u="none" strike="noStrike" cap="none" baseline="0" dirty="0" smtClean="0">
                <a:ln>
                  <a:noFill/>
                </a:ln>
                <a:solidFill>
                  <a:srgbClr val="222222"/>
                </a:solidFill>
                <a:latin typeface="Arial" pitchFamily="34"/>
                <a:ea typeface="Arial" pitchFamily="2"/>
                <a:cs typeface="Arial" pitchFamily="2"/>
              </a:rPr>
              <a:t>dans </a:t>
            </a:r>
            <a:r>
              <a:rPr lang="fr-FR" sz="2000" b="0" i="0" u="none" strike="noStrike" cap="none" baseline="0" dirty="0">
                <a:ln>
                  <a:noFill/>
                </a:ln>
                <a:solidFill>
                  <a:srgbClr val="222222"/>
                </a:solidFill>
                <a:latin typeface="Arial" pitchFamily="34"/>
                <a:ea typeface="Arial" pitchFamily="2"/>
                <a:cs typeface="Arial" pitchFamily="2"/>
              </a:rPr>
              <a:t>dans Les Possibles, 12.3.2021 </a:t>
            </a:r>
            <a:endParaRPr lang="fr-FR" sz="2000" b="0" i="0" u="none" strike="noStrike" cap="none" baseline="0" dirty="0" smtClean="0">
              <a:ln>
                <a:noFill/>
              </a:ln>
              <a:solidFill>
                <a:srgbClr val="222222"/>
              </a:solidFill>
              <a:latin typeface="Arial" pitchFamily="34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000" b="0" i="0" u="none" strike="noStrike" cap="none" baseline="0" dirty="0" smtClean="0">
                <a:ln>
                  <a:noFill/>
                </a:ln>
                <a:solidFill>
                  <a:srgbClr val="222222"/>
                </a:solidFill>
                <a:latin typeface="Arial" pitchFamily="34"/>
                <a:ea typeface="Arial" pitchFamily="2"/>
                <a:cs typeface="Arial" pitchFamily="2"/>
              </a:rPr>
              <a:t> (</a:t>
            </a:r>
            <a:r>
              <a:rPr lang="fr-FR" sz="2000" b="0" i="0" u="none" strike="noStrike" cap="none" baseline="0" dirty="0">
                <a:ln>
                  <a:noFill/>
                </a:ln>
                <a:solidFill>
                  <a:srgbClr val="222222"/>
                </a:solidFill>
                <a:latin typeface="Arial" pitchFamily="34"/>
                <a:ea typeface="Arial" pitchFamily="2"/>
                <a:cs typeface="Arial" pitchFamily="2"/>
              </a:rPr>
              <a:t>pour faire le point </a:t>
            </a:r>
            <a:r>
              <a:rPr lang="fr-FR" sz="2000" b="0" i="0" u="none" strike="noStrike" cap="none" baseline="0" dirty="0" smtClean="0">
                <a:ln>
                  <a:noFill/>
                </a:ln>
                <a:solidFill>
                  <a:srgbClr val="222222"/>
                </a:solidFill>
                <a:latin typeface="Arial" pitchFamily="34"/>
                <a:ea typeface="Arial" pitchFamily="2"/>
                <a:cs typeface="Arial" pitchFamily="2"/>
              </a:rPr>
              <a:t>sur </a:t>
            </a:r>
            <a:r>
              <a:rPr lang="fr-FR" sz="2000" b="0" i="0" u="none" strike="noStrike" cap="none" baseline="0" dirty="0">
                <a:ln>
                  <a:noFill/>
                </a:ln>
                <a:solidFill>
                  <a:srgbClr val="222222"/>
                </a:solidFill>
                <a:latin typeface="Arial" pitchFamily="34"/>
                <a:ea typeface="Arial" pitchFamily="2"/>
                <a:cs typeface="Arial" pitchFamily="2"/>
              </a:rPr>
              <a:t>le débat sur l’annulation de la dette publique) </a:t>
            </a:r>
            <a:r>
              <a:rPr lang="fr-FR" sz="2000" b="0" i="0" u="none" strike="noStrike" cap="none" baseline="0" dirty="0" smtClean="0">
                <a:ln>
                  <a:noFill/>
                </a:ln>
                <a:solidFill>
                  <a:srgbClr val="222222"/>
                </a:solidFill>
                <a:latin typeface="Arial" pitchFamily="34"/>
                <a:ea typeface="Arial" pitchFamily="2"/>
                <a:cs typeface="Arial" pitchFamily="2"/>
              </a:rPr>
              <a:t>: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000" b="0" i="0" u="none" strike="noStrike" cap="none" baseline="0" dirty="0" smtClean="0">
                <a:ln>
                  <a:noFill/>
                </a:ln>
                <a:solidFill>
                  <a:srgbClr val="222222"/>
                </a:solidFill>
                <a:latin typeface="Arial" pitchFamily="34"/>
                <a:ea typeface="Arial" pitchFamily="2"/>
                <a:cs typeface="Arial" pitchFamily="2"/>
              </a:rPr>
              <a:t> </a:t>
            </a:r>
            <a:r>
              <a:rPr lang="fr-FR" sz="2000" b="0" i="0" u="none" strike="noStrike" cap="none" baseline="0" dirty="0">
                <a:ln>
                  <a:noFill/>
                </a:ln>
                <a:solidFill>
                  <a:srgbClr val="222222"/>
                </a:solidFill>
                <a:latin typeface="Arial" pitchFamily="34"/>
                <a:ea typeface="Arial" pitchFamily="2"/>
                <a:cs typeface="Arial" pitchFamily="2"/>
                <a:hlinkClick r:id="rId4"/>
              </a:rPr>
              <a:t>https://france.attac.org/nos-publications/les-possibles/numero-27-</a:t>
            </a:r>
            <a:r>
              <a:rPr lang="fr-FR" sz="2000" b="0" i="0" u="none" strike="noStrike" cap="none" baseline="0" dirty="0" smtClean="0">
                <a:ln>
                  <a:noFill/>
                </a:ln>
                <a:solidFill>
                  <a:srgbClr val="222222"/>
                </a:solidFill>
                <a:latin typeface="Arial" pitchFamily="34"/>
                <a:ea typeface="Arial" pitchFamily="2"/>
                <a:cs typeface="Arial" pitchFamily="2"/>
                <a:hlinkClick r:id="rId4"/>
              </a:rPr>
              <a:t>printemps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000" b="0" i="0" u="none" strike="noStrike" cap="none" baseline="0" dirty="0" smtClean="0">
                <a:ln>
                  <a:noFill/>
                </a:ln>
                <a:solidFill>
                  <a:srgbClr val="222222"/>
                </a:solidFill>
                <a:latin typeface="Arial" pitchFamily="34"/>
                <a:ea typeface="Arial" pitchFamily="2"/>
                <a:cs typeface="Arial" pitchFamily="2"/>
                <a:hlinkClick r:id="rId4"/>
              </a:rPr>
              <a:t>-</a:t>
            </a:r>
            <a:r>
              <a:rPr lang="fr-FR" sz="2000" b="0" i="0" u="none" strike="noStrike" cap="none" baseline="0" dirty="0">
                <a:ln>
                  <a:noFill/>
                </a:ln>
                <a:solidFill>
                  <a:srgbClr val="222222"/>
                </a:solidFill>
                <a:latin typeface="Arial" pitchFamily="34"/>
                <a:ea typeface="Arial" pitchFamily="2"/>
                <a:cs typeface="Arial" pitchFamily="2"/>
                <a:hlinkClick r:id="rId4"/>
              </a:rPr>
              <a:t>2021/debats/article/la-monnaie-est-une-dette-mais-aupres-de-qui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2000" b="0" i="0" u="none" strike="noStrike" cap="none" baseline="0" dirty="0">
              <a:ln>
                <a:noFill/>
              </a:ln>
              <a:solidFill>
                <a:srgbClr val="363031"/>
              </a:solidFill>
              <a:latin typeface="Arial" pitchFamily="34"/>
              <a:ea typeface="Arial" pitchFamily="2"/>
              <a:cs typeface="AkkuratStd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000" b="0" i="0" u="none" strike="noStrike" cap="none" baseline="0" dirty="0" smtClean="0">
                <a:ln>
                  <a:noFill/>
                </a:ln>
                <a:solidFill>
                  <a:srgbClr val="363031"/>
                </a:solidFill>
                <a:latin typeface="Arial" pitchFamily="34"/>
                <a:ea typeface="Arial" pitchFamily="2"/>
                <a:cs typeface="AkkuratStd" pitchFamily="2"/>
              </a:rPr>
              <a:t> </a:t>
            </a:r>
            <a:r>
              <a:rPr lang="fr-FR" sz="2000" b="0" i="0" u="none" strike="noStrike" cap="none" baseline="0" dirty="0" err="1" smtClean="0">
                <a:ln>
                  <a:noFill/>
                </a:ln>
                <a:solidFill>
                  <a:srgbClr val="363031"/>
                </a:solidFill>
                <a:latin typeface="Arial" pitchFamily="34"/>
                <a:ea typeface="Arial" pitchFamily="2"/>
                <a:cs typeface="AkkuratStd" pitchFamily="2"/>
              </a:rPr>
              <a:t>Coutrot</a:t>
            </a:r>
            <a:r>
              <a:rPr lang="fr-FR" sz="2000" b="0" i="0" u="none" strike="noStrike" cap="none" baseline="0" dirty="0" smtClean="0">
                <a:ln>
                  <a:noFill/>
                </a:ln>
                <a:solidFill>
                  <a:srgbClr val="363031"/>
                </a:solidFill>
                <a:latin typeface="Arial" pitchFamily="34"/>
                <a:ea typeface="Arial" pitchFamily="2"/>
                <a:cs typeface="AkkuratStd" pitchFamily="2"/>
              </a:rPr>
              <a:t> </a:t>
            </a:r>
            <a:r>
              <a:rPr lang="fr-FR" sz="2000" b="0" i="0" u="none" strike="noStrike" cap="none" baseline="0" dirty="0">
                <a:ln>
                  <a:noFill/>
                </a:ln>
                <a:solidFill>
                  <a:srgbClr val="363031"/>
                </a:solidFill>
                <a:latin typeface="Arial" pitchFamily="34"/>
                <a:ea typeface="Arial" pitchFamily="2"/>
                <a:cs typeface="AkkuratStd" pitchFamily="2"/>
              </a:rPr>
              <a:t>Thomas, </a:t>
            </a:r>
            <a:r>
              <a:rPr lang="fr-FR" sz="2000" b="0" i="0" u="none" strike="noStrike" cap="none" baseline="0" dirty="0" err="1">
                <a:ln>
                  <a:noFill/>
                </a:ln>
                <a:solidFill>
                  <a:srgbClr val="363031"/>
                </a:solidFill>
                <a:latin typeface="Arial" pitchFamily="34"/>
                <a:ea typeface="Arial" pitchFamily="2"/>
                <a:cs typeface="AkkuratStd" pitchFamily="2"/>
              </a:rPr>
              <a:t>Khalfa</a:t>
            </a:r>
            <a:r>
              <a:rPr lang="fr-FR" sz="2000" b="0" i="0" u="none" strike="noStrike" cap="none" baseline="0" dirty="0">
                <a:ln>
                  <a:noFill/>
                </a:ln>
                <a:solidFill>
                  <a:srgbClr val="363031"/>
                </a:solidFill>
                <a:latin typeface="Arial" pitchFamily="34"/>
                <a:ea typeface="Arial" pitchFamily="2"/>
                <a:cs typeface="AkkuratStd" pitchFamily="2"/>
              </a:rPr>
              <a:t> Pierre et </a:t>
            </a:r>
            <a:r>
              <a:rPr lang="fr-FR" sz="2000" b="0" i="0" u="none" strike="noStrike" cap="none" baseline="0" dirty="0" err="1">
                <a:ln>
                  <a:noFill/>
                </a:ln>
                <a:solidFill>
                  <a:srgbClr val="363031"/>
                </a:solidFill>
                <a:latin typeface="Arial" pitchFamily="34"/>
                <a:ea typeface="Arial" pitchFamily="2"/>
                <a:cs typeface="AkkuratStd" pitchFamily="2"/>
              </a:rPr>
              <a:t>Rigaudiat</a:t>
            </a:r>
            <a:r>
              <a:rPr lang="fr-FR" sz="2000" b="0" i="0" u="none" strike="noStrike" cap="none" baseline="0" dirty="0">
                <a:ln>
                  <a:noFill/>
                </a:ln>
                <a:solidFill>
                  <a:srgbClr val="363031"/>
                </a:solidFill>
                <a:latin typeface="Arial" pitchFamily="34"/>
                <a:ea typeface="Arial" pitchFamily="2"/>
                <a:cs typeface="AkkuratStd" pitchFamily="2"/>
              </a:rPr>
              <a:t> Jacques, « Exiger </a:t>
            </a:r>
            <a:r>
              <a:rPr lang="fr-FR" sz="2000" b="0" i="0" u="none" strike="noStrike" cap="none" baseline="0" dirty="0" smtClean="0">
                <a:ln>
                  <a:noFill/>
                </a:ln>
                <a:solidFill>
                  <a:srgbClr val="363031"/>
                </a:solidFill>
                <a:latin typeface="Arial" pitchFamily="34"/>
                <a:ea typeface="Arial" pitchFamily="2"/>
                <a:cs typeface="AkkuratStd" pitchFamily="2"/>
              </a:rPr>
              <a:t>l’annulation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000" b="0" i="0" u="none" strike="noStrike" cap="none" baseline="0" dirty="0" smtClean="0">
                <a:ln>
                  <a:noFill/>
                </a:ln>
                <a:solidFill>
                  <a:srgbClr val="363031"/>
                </a:solidFill>
                <a:latin typeface="Arial" pitchFamily="34"/>
                <a:ea typeface="Arial" pitchFamily="2"/>
                <a:cs typeface="AkkuratStd" pitchFamily="2"/>
              </a:rPr>
              <a:t>  des </a:t>
            </a:r>
            <a:r>
              <a:rPr lang="fr-FR" sz="2000" b="0" i="0" u="none" strike="noStrike" cap="none" baseline="0" dirty="0">
                <a:ln>
                  <a:noFill/>
                </a:ln>
                <a:solidFill>
                  <a:srgbClr val="363031"/>
                </a:solidFill>
                <a:latin typeface="Arial" pitchFamily="34"/>
                <a:ea typeface="Arial" pitchFamily="2"/>
                <a:cs typeface="AkkuratStd" pitchFamily="2"/>
              </a:rPr>
              <a:t>dettes publiques détenues par la BCE est une bataille </a:t>
            </a:r>
            <a:r>
              <a:rPr lang="fr-FR" sz="2000" b="0" i="0" u="none" strike="noStrike" cap="none" baseline="0" dirty="0" smtClean="0">
                <a:ln>
                  <a:noFill/>
                </a:ln>
                <a:solidFill>
                  <a:srgbClr val="363031"/>
                </a:solidFill>
                <a:latin typeface="Arial" pitchFamily="34"/>
                <a:ea typeface="Arial" pitchFamily="2"/>
                <a:cs typeface="AkkuratStd" pitchFamily="2"/>
              </a:rPr>
              <a:t>politique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000" b="0" i="0" u="none" strike="noStrike" cap="none" baseline="0" dirty="0" smtClean="0">
                <a:ln>
                  <a:noFill/>
                </a:ln>
                <a:solidFill>
                  <a:srgbClr val="363031"/>
                </a:solidFill>
                <a:latin typeface="Arial" pitchFamily="34"/>
                <a:ea typeface="Arial" pitchFamily="2"/>
                <a:cs typeface="AkkuratStd" pitchFamily="2"/>
              </a:rPr>
              <a:t>  </a:t>
            </a:r>
            <a:r>
              <a:rPr lang="fr-FR" sz="2000" b="0" i="0" u="none" strike="noStrike" cap="none" baseline="0" dirty="0">
                <a:ln>
                  <a:noFill/>
                </a:ln>
                <a:solidFill>
                  <a:srgbClr val="363031"/>
                </a:solidFill>
                <a:latin typeface="Arial" pitchFamily="34"/>
                <a:ea typeface="Arial" pitchFamily="2"/>
                <a:cs typeface="AkkuratStd" pitchFamily="2"/>
              </a:rPr>
              <a:t>importante », Le Monde, 9.3.2021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2000" b="0" i="0" u="none" strike="noStrike" cap="none" baseline="0" dirty="0">
              <a:ln>
                <a:noFill/>
              </a:ln>
              <a:solidFill>
                <a:srgbClr val="363031"/>
              </a:solidFill>
              <a:latin typeface="Arial" pitchFamily="34"/>
              <a:ea typeface="Arial" pitchFamily="2"/>
              <a:cs typeface="AkkuratStd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000" b="0" i="0" u="none" strike="noStrike" cap="none" baseline="0" dirty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</a:rPr>
              <a:t> Collectif, (de + 150 économistes européens), « L’annulation des </a:t>
            </a:r>
            <a:r>
              <a:rPr lang="fr-FR" sz="2000" b="0" i="0" u="none" strike="noStrike" cap="none" baseline="0" dirty="0" smtClean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</a:rPr>
              <a:t>dettes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000" b="0" i="0" u="none" strike="noStrike" cap="none" baseline="0" dirty="0" smtClean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</a:rPr>
              <a:t> </a:t>
            </a:r>
            <a:r>
              <a:rPr lang="fr-FR" sz="2000" b="0" i="0" u="none" strike="noStrike" cap="none" baseline="0" dirty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</a:rPr>
              <a:t>publiques que la BCE détient constituerait un premier signal fort de la </a:t>
            </a:r>
            <a:endParaRPr lang="fr-FR" sz="2000" b="0" i="0" u="none" strike="noStrike" cap="none" baseline="0" dirty="0" smtClean="0">
              <a:ln>
                <a:noFill/>
              </a:ln>
              <a:solidFill>
                <a:srgbClr val="231F20"/>
              </a:solidFill>
              <a:latin typeface="Arial" pitchFamily="34"/>
              <a:ea typeface="AkkuratStd" pitchFamily="2"/>
              <a:cs typeface="AkkuratStd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000" b="0" i="0" u="none" strike="noStrike" cap="none" baseline="0" dirty="0" smtClean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</a:rPr>
              <a:t> reconquête </a:t>
            </a:r>
            <a:r>
              <a:rPr lang="fr-FR" sz="2000" b="0" i="0" u="none" strike="noStrike" cap="none" baseline="0" dirty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</a:rPr>
              <a:t>de son destin par l’Europe »</a:t>
            </a:r>
            <a:r>
              <a:rPr lang="fr-FR" sz="2000" b="0" i="0" u="none" strike="noStrike" cap="none" baseline="0" dirty="0">
                <a:ln>
                  <a:noFill/>
                </a:ln>
                <a:solidFill>
                  <a:srgbClr val="363031"/>
                </a:solidFill>
                <a:latin typeface="Arial" pitchFamily="34"/>
                <a:ea typeface="AkkuratStd" pitchFamily="2"/>
                <a:cs typeface="AkkuratStd" pitchFamily="2"/>
              </a:rPr>
              <a:t>, </a:t>
            </a:r>
            <a:r>
              <a:rPr lang="fr-FR" sz="2000" b="0" i="0" u="none" strike="noStrike" cap="none" baseline="0" dirty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</a:rPr>
              <a:t>Le Monde, 5.2.2021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2000" b="0" i="0" u="none" strike="noStrike" cap="none" baseline="0" dirty="0">
              <a:ln>
                <a:noFill/>
              </a:ln>
              <a:solidFill>
                <a:srgbClr val="231F20"/>
              </a:solidFill>
              <a:latin typeface="Arial" pitchFamily="34"/>
              <a:ea typeface="AkkuratStd" pitchFamily="2"/>
              <a:cs typeface="AkkuratStd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000" b="0" i="0" u="none" strike="noStrike" cap="none" baseline="0" dirty="0" smtClean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</a:rPr>
              <a:t>  Collectif</a:t>
            </a:r>
            <a:r>
              <a:rPr lang="fr-FR" sz="2000" b="0" i="0" u="none" strike="noStrike" cap="none" baseline="0" dirty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</a:rPr>
              <a:t>, « D’autres solutions que l’annulation de la dette existent </a:t>
            </a:r>
            <a:r>
              <a:rPr lang="fr-FR" sz="2000" b="0" i="0" u="none" strike="noStrike" cap="none" baseline="0" dirty="0" smtClean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</a:rPr>
              <a:t>pour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000" b="0" i="0" u="none" strike="noStrike" cap="none" baseline="0" dirty="0" smtClean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</a:rPr>
              <a:t>  garantir </a:t>
            </a:r>
            <a:r>
              <a:rPr lang="fr-FR" sz="2000" b="0" i="0" u="none" strike="noStrike" cap="none" baseline="0" dirty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</a:rPr>
              <a:t>un financement stable et pérenne », Le Monde, 27.2.2021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2000" b="0" i="0" u="none" strike="noStrike" cap="none" baseline="0" dirty="0">
              <a:ln>
                <a:noFill/>
              </a:ln>
              <a:solidFill>
                <a:srgbClr val="231F20"/>
              </a:solidFill>
              <a:latin typeface="Arial" pitchFamily="34"/>
              <a:ea typeface="AkkuratStd" pitchFamily="2"/>
              <a:cs typeface="AkkuratStd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000" b="0" i="0" u="none" strike="noStrike" cap="none" baseline="0" dirty="0">
                <a:ln>
                  <a:noFill/>
                </a:ln>
                <a:solidFill>
                  <a:srgbClr val="222222"/>
                </a:solidFill>
                <a:latin typeface="Arial" pitchFamily="34"/>
                <a:ea typeface="Arial" pitchFamily="2"/>
                <a:cs typeface="Arial" pitchFamily="2"/>
              </a:rPr>
              <a:t> 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2000" b="0" i="0" u="none" strike="noStrike" cap="none" baseline="0" dirty="0">
              <a:ln>
                <a:noFill/>
              </a:ln>
              <a:solidFill>
                <a:srgbClr val="222222"/>
              </a:solidFill>
              <a:latin typeface="Arial" pitchFamily="34"/>
              <a:ea typeface="Arial" pitchFamily="2"/>
              <a:cs typeface="Arial" pitchFamily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2E74E425-5E83-4FBD-B879-E1BDE74C5148}"/>
              </a:ext>
            </a:extLst>
          </p:cNvPr>
          <p:cNvSpPr txBox="1"/>
          <p:nvPr/>
        </p:nvSpPr>
        <p:spPr>
          <a:xfrm>
            <a:off x="180000" y="538920"/>
            <a:ext cx="8935155" cy="3476421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C9211E"/>
                </a:solidFill>
                <a:latin typeface="Arial" pitchFamily="2"/>
                <a:ea typeface="Arial" pitchFamily="2"/>
                <a:cs typeface="Arial" pitchFamily="2"/>
              </a:rPr>
              <a:t>                                          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C9211E"/>
                </a:solidFill>
                <a:latin typeface="Arial" pitchFamily="2"/>
                <a:ea typeface="Arial" pitchFamily="2"/>
                <a:cs typeface="Arial" pitchFamily="2"/>
              </a:rPr>
              <a:t>SOURCES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8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8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2000" b="0" i="0" u="none" strike="noStrike" cap="none" baseline="0" dirty="0">
              <a:ln>
                <a:noFill/>
              </a:ln>
              <a:solidFill>
                <a:srgbClr val="231F20"/>
              </a:solidFill>
              <a:latin typeface="Arial" pitchFamily="34"/>
              <a:ea typeface="AkkuratStd" pitchFamily="2"/>
              <a:cs typeface="AkkuratStd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000" b="0" i="0" u="none" strike="noStrike" cap="none" baseline="0" dirty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  <a:hlinkClick r:id="rId3"/>
              </a:rPr>
              <a:t>https://france.attac.org/nos-publications/notes-et-rapports/article/note-qui-</a:t>
            </a:r>
            <a:r>
              <a:rPr lang="fr-FR" sz="2000" b="0" i="0" u="none" strike="noStrike" cap="none" baseline="0" dirty="0" smtClean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  <a:hlinkClick r:id="rId3"/>
              </a:rPr>
              <a:t>doit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000" b="0" i="0" u="none" strike="noStrike" cap="none" baseline="0" dirty="0" smtClean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  <a:hlinkClick r:id="rId3"/>
              </a:rPr>
              <a:t>-</a:t>
            </a:r>
            <a:r>
              <a:rPr lang="fr-FR" sz="2000" b="0" i="0" u="none" strike="noStrike" cap="none" baseline="0" dirty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  <a:hlinkClick r:id="rId3"/>
              </a:rPr>
              <a:t>payer-la-dette-covid</a:t>
            </a:r>
            <a:r>
              <a:rPr lang="fr-FR" sz="2000" b="0" i="0" u="none" strike="noStrike" cap="none" baseline="0" dirty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</a:rPr>
              <a:t> (février 2021)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2000" b="0" i="0" u="none" strike="noStrike" cap="none" baseline="0" dirty="0">
              <a:ln>
                <a:noFill/>
              </a:ln>
              <a:solidFill>
                <a:srgbClr val="231F20"/>
              </a:solidFill>
              <a:latin typeface="Arial" pitchFamily="34"/>
              <a:ea typeface="AkkuratStd" pitchFamily="2"/>
              <a:cs typeface="AkkuratStd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000" b="0" i="0" u="none" strike="noStrike" cap="none" baseline="0" dirty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  <a:hlinkClick r:id="rId4"/>
              </a:rPr>
              <a:t>https://france.attac.org/nos-publications/notes-et-rapports/article/la-</a:t>
            </a:r>
            <a:r>
              <a:rPr lang="fr-FR" sz="2000" b="0" i="0" u="none" strike="noStrike" cap="none" baseline="0" dirty="0" smtClean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  <a:hlinkClick r:id="rId4"/>
              </a:rPr>
              <a:t>monnaie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000" b="0" i="0" u="none" strike="noStrike" cap="none" baseline="0" dirty="0" smtClean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  <a:hlinkClick r:id="rId4"/>
              </a:rPr>
              <a:t>-</a:t>
            </a:r>
            <a:r>
              <a:rPr lang="fr-FR" sz="2000" b="0" i="0" u="none" strike="noStrike" cap="none" baseline="0" dirty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  <a:hlinkClick r:id="rId4"/>
              </a:rPr>
              <a:t>au-service-de-la-societe</a:t>
            </a:r>
            <a:r>
              <a:rPr lang="fr-FR" sz="2000" b="0" i="0" u="none" strike="noStrike" cap="none" baseline="0" dirty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</a:rPr>
              <a:t> (avril 2020)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2000" b="0" i="0" u="none" strike="noStrike" cap="none" baseline="0" dirty="0">
                <a:ln>
                  <a:noFill/>
                </a:ln>
                <a:solidFill>
                  <a:srgbClr val="222222"/>
                </a:solidFill>
                <a:latin typeface="Arial" pitchFamily="34"/>
                <a:ea typeface="Arial" pitchFamily="2"/>
                <a:cs typeface="Arial" pitchFamily="2"/>
              </a:rPr>
              <a:t> 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2000" b="0" i="0" u="none" strike="noStrike" cap="none" baseline="0" dirty="0">
              <a:ln>
                <a:noFill/>
              </a:ln>
              <a:solidFill>
                <a:srgbClr val="222222"/>
              </a:solidFill>
              <a:latin typeface="Arial" pitchFamily="34"/>
              <a:ea typeface="Arial" pitchFamily="2"/>
              <a:cs typeface="Arial" pitchFamily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36C5DD95-809C-41AF-BF43-8875448B0233}"/>
              </a:ext>
            </a:extLst>
          </p:cNvPr>
          <p:cNvSpPr txBox="1"/>
          <p:nvPr/>
        </p:nvSpPr>
        <p:spPr>
          <a:xfrm>
            <a:off x="2915640" y="360000"/>
            <a:ext cx="3344399" cy="5778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3200" b="0" i="0" u="sng" strike="noStrike" cap="none" baseline="0">
                <a:ln>
                  <a:noFill/>
                </a:ln>
                <a:solidFill>
                  <a:srgbClr val="FF0000"/>
                </a:solidFill>
                <a:uFillTx/>
                <a:latin typeface="Arial" pitchFamily="2"/>
                <a:ea typeface="Arial" pitchFamily="2"/>
                <a:cs typeface="Arial" pitchFamily="2"/>
              </a:rPr>
              <a:t>DÉFICIT PUBLIC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7CE86AB8-3A8C-4D4A-9F6E-26D179C71C02}"/>
              </a:ext>
            </a:extLst>
          </p:cNvPr>
          <p:cNvSpPr txBox="1"/>
          <p:nvPr/>
        </p:nvSpPr>
        <p:spPr>
          <a:xfrm>
            <a:off x="502920" y="1080000"/>
            <a:ext cx="8317080" cy="14868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/>
          <a:lstStyle/>
          <a:p>
            <a:pPr marL="547560" marR="0" lvl="0" indent="-227160" algn="l" rtl="0" hangingPunct="1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None/>
              <a:tabLst>
                <a:tab pos="547560" algn="l"/>
                <a:tab pos="1461960" algn="l"/>
                <a:tab pos="2376360" algn="l"/>
                <a:tab pos="3290759" algn="l"/>
                <a:tab pos="4205160" algn="l"/>
                <a:tab pos="5119560" algn="l"/>
                <a:tab pos="6033959" algn="l"/>
                <a:tab pos="6948359" algn="l"/>
                <a:tab pos="7862760" algn="l"/>
                <a:tab pos="8777160" algn="l"/>
                <a:tab pos="9691560" algn="l"/>
                <a:tab pos="10605960" algn="l"/>
                <a:tab pos="10880280" algn="l"/>
                <a:tab pos="11329560" algn="l"/>
              </a:tabLst>
            </a:pPr>
            <a:r>
              <a:rPr lang="fr-FR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Perpetua" pitchFamily="18"/>
                <a:ea typeface="Microsoft YaHei" pitchFamily="2"/>
                <a:cs typeface="Microsoft YaHei" pitchFamily="2"/>
              </a:rPr>
              <a:t>=Déficit de l’ensemble des administrations publiques</a:t>
            </a:r>
            <a:r>
              <a:rPr lang="fr-FR" sz="29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Perpetua" pitchFamily="18"/>
                <a:ea typeface="Microsoft YaHei" pitchFamily="2"/>
                <a:cs typeface="Microsoft YaHei" pitchFamily="2"/>
              </a:rPr>
              <a:t> </a:t>
            </a:r>
            <a:r>
              <a:rPr lang="fr-FR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Perpetua" pitchFamily="18"/>
                <a:ea typeface="Microsoft YaHei" pitchFamily="2"/>
                <a:cs typeface="Microsoft YaHei" pitchFamily="2"/>
              </a:rPr>
              <a:t>sur </a:t>
            </a:r>
            <a:r>
              <a:rPr lang="fr-FR" sz="2400" b="1" i="0" u="sng" strike="noStrike" cap="none" baseline="0">
                <a:ln>
                  <a:noFill/>
                </a:ln>
                <a:solidFill>
                  <a:srgbClr val="000000"/>
                </a:solidFill>
                <a:uFillTx/>
                <a:latin typeface="Perpetua" pitchFamily="18"/>
                <a:ea typeface="Microsoft YaHei" pitchFamily="2"/>
                <a:cs typeface="Microsoft YaHei" pitchFamily="2"/>
              </a:rPr>
              <a:t>une année</a:t>
            </a:r>
          </a:p>
          <a:p>
            <a:pPr marL="547560" marR="0" lvl="0" indent="-227160" algn="l" rtl="0" hangingPunct="1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None/>
              <a:tabLst>
                <a:tab pos="547560" algn="l"/>
                <a:tab pos="1461960" algn="l"/>
                <a:tab pos="2376360" algn="l"/>
                <a:tab pos="3290759" algn="l"/>
                <a:tab pos="4205160" algn="l"/>
                <a:tab pos="5119560" algn="l"/>
                <a:tab pos="6033959" algn="l"/>
                <a:tab pos="6948359" algn="l"/>
                <a:tab pos="7862760" algn="l"/>
                <a:tab pos="8777160" algn="l"/>
                <a:tab pos="9691560" algn="l"/>
                <a:tab pos="10605960" algn="l"/>
                <a:tab pos="10880280" algn="l"/>
                <a:tab pos="11329560" algn="l"/>
              </a:tabLst>
            </a:pPr>
            <a:r>
              <a:rPr lang="fr-FR" sz="2200" b="1" i="0" u="sng" strike="noStrike" cap="none" baseline="0">
                <a:ln>
                  <a:noFill/>
                </a:ln>
                <a:solidFill>
                  <a:srgbClr val="000000"/>
                </a:solidFill>
                <a:uFillTx/>
                <a:latin typeface="Perpetua" pitchFamily="18"/>
                <a:ea typeface="Microsoft YaHei" pitchFamily="2"/>
                <a:cs typeface="Microsoft YaHei" pitchFamily="2"/>
              </a:rPr>
              <a:t>Déficit public </a:t>
            </a:r>
            <a:r>
              <a:rPr lang="fr-FR" sz="2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Perpetua" pitchFamily="18"/>
                <a:ea typeface="Microsoft YaHei" pitchFamily="2"/>
                <a:cs typeface="Microsoft YaHei" pitchFamily="2"/>
              </a:rPr>
              <a:t>=    </a:t>
            </a:r>
            <a:r>
              <a:rPr lang="fr-FR" sz="2200" b="1" i="0" u="none" strike="noStrike" cap="none" baseline="0">
                <a:ln>
                  <a:noFill/>
                </a:ln>
                <a:solidFill>
                  <a:srgbClr val="000000"/>
                </a:solidFill>
                <a:latin typeface="Perpetua" pitchFamily="18"/>
                <a:ea typeface="Microsoft YaHei" pitchFamily="2"/>
                <a:cs typeface="Microsoft YaHei" pitchFamily="2"/>
              </a:rPr>
              <a:t>déficit de l’Etat central + des collectivités locales + des administrations de Sécurité sociale</a:t>
            </a:r>
          </a:p>
          <a:p>
            <a:pPr marL="547560" marR="0" lvl="0" indent="-227160" algn="l" rtl="0" hangingPunct="1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None/>
              <a:tabLst>
                <a:tab pos="547560" algn="l"/>
                <a:tab pos="1461960" algn="l"/>
                <a:tab pos="2376360" algn="l"/>
                <a:tab pos="3290759" algn="l"/>
                <a:tab pos="4205160" algn="l"/>
                <a:tab pos="5119560" algn="l"/>
                <a:tab pos="6033959" algn="l"/>
                <a:tab pos="6948359" algn="l"/>
                <a:tab pos="7862760" algn="l"/>
                <a:tab pos="8777160" algn="l"/>
                <a:tab pos="9691560" algn="l"/>
                <a:tab pos="10605960" algn="l"/>
                <a:tab pos="10880280" algn="l"/>
                <a:tab pos="11329560" algn="l"/>
              </a:tabLst>
            </a:pPr>
            <a:r>
              <a:rPr lang="fr-FR" sz="2200" b="1" i="0" u="none" strike="noStrike" cap="none" baseline="0">
                <a:ln>
                  <a:noFill/>
                </a:ln>
                <a:solidFill>
                  <a:srgbClr val="000000"/>
                </a:solidFill>
                <a:latin typeface="Perpetua" pitchFamily="18"/>
                <a:ea typeface="Microsoft YaHei" pitchFamily="2"/>
                <a:cs typeface="Microsoft YaHei" pitchFamily="2"/>
              </a:rPr>
              <a:t>Estimé à 248 Mds d’euros en 2020 soit 10 % du PIB</a:t>
            </a:r>
          </a:p>
        </p:txBody>
      </p:sp>
      <p:sp>
        <p:nvSpPr>
          <p:cNvPr id="4" name="Forme libre : forme 3">
            <a:extLst>
              <a:ext uri="{FF2B5EF4-FFF2-40B4-BE49-F238E27FC236}">
                <a16:creationId xmlns:a16="http://schemas.microsoft.com/office/drawing/2014/main" xmlns="" id="{F5669A11-06B3-4292-A43E-6C67094A1844}"/>
              </a:ext>
            </a:extLst>
          </p:cNvPr>
          <p:cNvSpPr/>
          <p:nvPr/>
        </p:nvSpPr>
        <p:spPr>
          <a:xfrm>
            <a:off x="828719" y="2880000"/>
            <a:ext cx="3527279" cy="3599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BEAEB"/>
          </a:solidFill>
          <a:ln w="12600">
            <a:solidFill>
              <a:srgbClr val="9B320E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endParaRPr lang="fr-FR" sz="1600" b="1" i="0" u="none" strike="noStrike" cap="none" baseline="0">
              <a:ln>
                <a:noFill/>
              </a:ln>
              <a:solidFill>
                <a:srgbClr val="000000"/>
              </a:solidFill>
              <a:latin typeface="Perpetua" pitchFamily="18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endParaRPr lang="fr-FR" sz="1600" b="1" i="0" u="none" strike="noStrike" cap="none" baseline="0">
              <a:ln>
                <a:noFill/>
              </a:ln>
              <a:solidFill>
                <a:srgbClr val="000000"/>
              </a:solidFill>
              <a:latin typeface="Perpetua" pitchFamily="18"/>
              <a:ea typeface="Arial" pitchFamily="2"/>
              <a:cs typeface="Arial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1600" b="1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DÉPENSES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1600" b="1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- de l’État et des administrations centrales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endParaRPr lang="fr-FR" sz="16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1600" b="1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- des administrations publiques locales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(municipalités, régions, départements …)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endParaRPr lang="fr-FR" sz="16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1600" b="1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- des administrations de Sécurité sociale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(assurance chômage, régimes de retraite, hôpitaux, …)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Perpetua" pitchFamily="18"/>
              <a:ea typeface="Arial" pitchFamily="2"/>
              <a:cs typeface="Arial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Perpetua" pitchFamily="18"/>
              <a:ea typeface="Arial" pitchFamily="2"/>
              <a:cs typeface="Arial" pitchFamily="2"/>
            </a:endParaRPr>
          </a:p>
        </p:txBody>
      </p:sp>
      <p:sp>
        <p:nvSpPr>
          <p:cNvPr id="5" name="Forme libre : forme 4">
            <a:extLst>
              <a:ext uri="{FF2B5EF4-FFF2-40B4-BE49-F238E27FC236}">
                <a16:creationId xmlns:a16="http://schemas.microsoft.com/office/drawing/2014/main" xmlns="" id="{A7D251BB-684A-4E4A-8AB3-92C4C8BD77E6}"/>
              </a:ext>
            </a:extLst>
          </p:cNvPr>
          <p:cNvSpPr/>
          <p:nvPr/>
        </p:nvSpPr>
        <p:spPr>
          <a:xfrm>
            <a:off x="4356000" y="2880000"/>
            <a:ext cx="3529080" cy="216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99"/>
          </a:solidFill>
          <a:ln w="12600">
            <a:solidFill>
              <a:srgbClr val="9B320E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1600" b="1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RECETTES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endParaRPr lang="fr-FR" sz="1600" b="1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2"/>
              <a:buChar char="-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1600" b="1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 impôts, taxes,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endParaRPr lang="fr-FR" sz="1600" b="1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2"/>
              <a:buChar char="-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1600" b="1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 cotisations sociales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endParaRPr lang="fr-FR" sz="1600" b="1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1600" b="1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- privatisations…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4432CC7B-A4FC-4611-8779-41EE3CEA56AA}"/>
              </a:ext>
            </a:extLst>
          </p:cNvPr>
          <p:cNvSpPr txBox="1"/>
          <p:nvPr/>
        </p:nvSpPr>
        <p:spPr>
          <a:xfrm>
            <a:off x="4465440" y="3824279"/>
            <a:ext cx="244800" cy="3650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800" b="1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I</a:t>
            </a:r>
          </a:p>
        </p:txBody>
      </p:sp>
      <p:sp>
        <p:nvSpPr>
          <p:cNvPr id="7" name="Forme libre : forme 6">
            <a:extLst>
              <a:ext uri="{FF2B5EF4-FFF2-40B4-BE49-F238E27FC236}">
                <a16:creationId xmlns:a16="http://schemas.microsoft.com/office/drawing/2014/main" xmlns="" id="{A536D35C-25F2-46EE-BDE3-1E945A817477}"/>
              </a:ext>
            </a:extLst>
          </p:cNvPr>
          <p:cNvSpPr/>
          <p:nvPr/>
        </p:nvSpPr>
        <p:spPr>
          <a:xfrm>
            <a:off x="4356000" y="5040000"/>
            <a:ext cx="3529080" cy="14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EA8BC"/>
          </a:solidFill>
          <a:ln w="12600">
            <a:solidFill>
              <a:srgbClr val="9B320E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1800" b="1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DÉFICIT PUBLIC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 : forme 1">
            <a:extLst>
              <a:ext uri="{FF2B5EF4-FFF2-40B4-BE49-F238E27FC236}">
                <a16:creationId xmlns:a16="http://schemas.microsoft.com/office/drawing/2014/main" xmlns="" id="{FF0D0A3D-D67E-498F-8C0B-AEBAE1BA927C}"/>
              </a:ext>
            </a:extLst>
          </p:cNvPr>
          <p:cNvSpPr/>
          <p:nvPr/>
        </p:nvSpPr>
        <p:spPr>
          <a:xfrm>
            <a:off x="971640" y="260280"/>
            <a:ext cx="7772400" cy="649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91440" anchor="b" anchorCtr="0" compatLnSpc="1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3200" b="0" i="0" u="sng" strike="noStrike" cap="none" baseline="0">
                <a:ln>
                  <a:noFill/>
                </a:ln>
                <a:solidFill>
                  <a:srgbClr val="FF0000"/>
                </a:solidFill>
                <a:uFillTx/>
                <a:latin typeface="Arial" pitchFamily="2"/>
                <a:ea typeface="Arial" pitchFamily="2"/>
                <a:cs typeface="Arial" pitchFamily="2"/>
              </a:rPr>
              <a:t>DETTE PUBLIQUE</a:t>
            </a:r>
          </a:p>
        </p:txBody>
      </p:sp>
      <p:sp>
        <p:nvSpPr>
          <p:cNvPr id="3" name="Forme libre : forme 2">
            <a:extLst>
              <a:ext uri="{FF2B5EF4-FFF2-40B4-BE49-F238E27FC236}">
                <a16:creationId xmlns:a16="http://schemas.microsoft.com/office/drawing/2014/main" xmlns="" id="{728FEC92-53F2-48E8-9328-A1CE7C0E8356}"/>
              </a:ext>
            </a:extLst>
          </p:cNvPr>
          <p:cNvSpPr/>
          <p:nvPr/>
        </p:nvSpPr>
        <p:spPr>
          <a:xfrm>
            <a:off x="395280" y="836640"/>
            <a:ext cx="8429760" cy="5689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457200" marR="0" lvl="0" indent="-455760" algn="l" rtl="0" hangingPunct="1">
              <a:lnSpc>
                <a:spcPct val="100000"/>
              </a:lnSpc>
              <a:spcBef>
                <a:spcPts val="573"/>
              </a:spcBef>
              <a:spcAft>
                <a:spcPts val="0"/>
              </a:spcAft>
              <a:buNone/>
              <a:tabLst>
                <a:tab pos="457200" algn="l"/>
                <a:tab pos="1371600" algn="l"/>
                <a:tab pos="2286000" algn="l"/>
                <a:tab pos="3200399" algn="l"/>
                <a:tab pos="4114800" algn="l"/>
                <a:tab pos="5029200" algn="l"/>
                <a:tab pos="5943599" algn="l"/>
                <a:tab pos="6857999" algn="l"/>
                <a:tab pos="7772400" algn="l"/>
                <a:tab pos="8686800" algn="l"/>
                <a:tab pos="9601200" algn="l"/>
                <a:tab pos="10515600" algn="l"/>
                <a:tab pos="10789920" algn="l"/>
                <a:tab pos="11239200" algn="l"/>
              </a:tabLst>
            </a:pPr>
            <a:r>
              <a:rPr lang="fr-FR" sz="29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Perpetua" pitchFamily="18"/>
                <a:ea typeface="Microsoft YaHei" pitchFamily="2"/>
                <a:cs typeface="Microsoft YaHei" pitchFamily="2"/>
              </a:rPr>
              <a:t>			</a:t>
            </a:r>
          </a:p>
          <a:p>
            <a:pPr marL="457200" marR="0" lvl="0" indent="-455760" algn="l" rtl="0" hangingPunct="1">
              <a:lnSpc>
                <a:spcPct val="100000"/>
              </a:lnSpc>
              <a:spcBef>
                <a:spcPts val="573"/>
              </a:spcBef>
              <a:spcAft>
                <a:spcPts val="0"/>
              </a:spcAft>
              <a:buNone/>
              <a:tabLst>
                <a:tab pos="457200" algn="l"/>
                <a:tab pos="1371600" algn="l"/>
                <a:tab pos="2286000" algn="l"/>
                <a:tab pos="3200399" algn="l"/>
                <a:tab pos="4114800" algn="l"/>
                <a:tab pos="5029200" algn="l"/>
                <a:tab pos="5943599" algn="l"/>
                <a:tab pos="6857999" algn="l"/>
                <a:tab pos="7772400" algn="l"/>
                <a:tab pos="8686800" algn="l"/>
                <a:tab pos="9601200" algn="l"/>
                <a:tab pos="10515600" algn="l"/>
                <a:tab pos="10789920" algn="l"/>
                <a:tab pos="11239200" algn="l"/>
              </a:tabLst>
            </a:pPr>
            <a:r>
              <a:rPr lang="fr-FR" sz="29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Perpetua" pitchFamily="18"/>
                <a:ea typeface="Microsoft YaHei" pitchFamily="2"/>
                <a:cs typeface="Microsoft YaHei" pitchFamily="2"/>
              </a:rPr>
              <a:t>			</a:t>
            </a:r>
          </a:p>
          <a:p>
            <a:pPr marL="457200" marR="0" lvl="0" indent="-457200" algn="ctr" rtl="0" hangingPunct="1">
              <a:lnSpc>
                <a:spcPct val="100000"/>
              </a:lnSpc>
              <a:spcBef>
                <a:spcPts val="573"/>
              </a:spcBef>
              <a:spcAft>
                <a:spcPts val="0"/>
              </a:spcAft>
              <a:buNone/>
              <a:tabLst>
                <a:tab pos="457200" algn="l"/>
                <a:tab pos="1371600" algn="l"/>
                <a:tab pos="2286000" algn="l"/>
                <a:tab pos="3200399" algn="l"/>
                <a:tab pos="4114800" algn="l"/>
                <a:tab pos="5029200" algn="l"/>
                <a:tab pos="5943599" algn="l"/>
                <a:tab pos="6857999" algn="l"/>
                <a:tab pos="7772400" algn="l"/>
                <a:tab pos="8686800" algn="l"/>
                <a:tab pos="9601200" algn="l"/>
                <a:tab pos="10515600" algn="l"/>
                <a:tab pos="10789920" algn="l"/>
                <a:tab pos="11239200" algn="l"/>
              </a:tabLst>
            </a:pPr>
            <a:endParaRPr lang="fr-FR" sz="2000" b="0" i="1" u="none" strike="noStrike" cap="none" baseline="0">
              <a:ln>
                <a:noFill/>
              </a:ln>
              <a:solidFill>
                <a:srgbClr val="000000"/>
              </a:solidFill>
              <a:latin typeface="Perpetua" pitchFamily="18"/>
              <a:ea typeface="Microsoft YaHei" pitchFamily="2"/>
              <a:cs typeface="Microsoft YaHei" pitchFamily="2"/>
            </a:endParaRPr>
          </a:p>
          <a:p>
            <a:pPr marL="457200" marR="0" lvl="0" indent="-457200" algn="ctr" rtl="0" hangingPunct="1">
              <a:lnSpc>
                <a:spcPct val="100000"/>
              </a:lnSpc>
              <a:spcBef>
                <a:spcPts val="573"/>
              </a:spcBef>
              <a:spcAft>
                <a:spcPts val="0"/>
              </a:spcAft>
              <a:buNone/>
              <a:tabLst>
                <a:tab pos="457200" algn="l"/>
                <a:tab pos="1371600" algn="l"/>
                <a:tab pos="2286000" algn="l"/>
                <a:tab pos="3200399" algn="l"/>
                <a:tab pos="4114800" algn="l"/>
                <a:tab pos="5029200" algn="l"/>
                <a:tab pos="5943599" algn="l"/>
                <a:tab pos="6857999" algn="l"/>
                <a:tab pos="7772400" algn="l"/>
                <a:tab pos="8686800" algn="l"/>
                <a:tab pos="9601200" algn="l"/>
                <a:tab pos="10515600" algn="l"/>
                <a:tab pos="10789920" algn="l"/>
                <a:tab pos="11239200" algn="l"/>
              </a:tabLst>
            </a:pPr>
            <a:endParaRPr lang="fr-FR" sz="2000" b="0" i="1" u="none" strike="noStrike" cap="none" baseline="0">
              <a:ln>
                <a:noFill/>
              </a:ln>
              <a:solidFill>
                <a:srgbClr val="000000"/>
              </a:solidFill>
              <a:latin typeface="Perpetua" pitchFamily="18"/>
              <a:ea typeface="Microsoft YaHei" pitchFamily="2"/>
              <a:cs typeface="Microsoft YaHei" pitchFamily="2"/>
            </a:endParaRPr>
          </a:p>
          <a:p>
            <a:pPr marL="457200" marR="0" lvl="0" indent="-457200" algn="l" rtl="0" hangingPunct="1">
              <a:lnSpc>
                <a:spcPct val="100000"/>
              </a:lnSpc>
              <a:spcBef>
                <a:spcPts val="573"/>
              </a:spcBef>
              <a:spcAft>
                <a:spcPts val="0"/>
              </a:spcAft>
              <a:buNone/>
              <a:tabLst>
                <a:tab pos="457200" algn="l"/>
                <a:tab pos="1371600" algn="l"/>
                <a:tab pos="2286000" algn="l"/>
                <a:tab pos="3200399" algn="l"/>
                <a:tab pos="4114800" algn="l"/>
                <a:tab pos="5029200" algn="l"/>
                <a:tab pos="5943599" algn="l"/>
                <a:tab pos="6857999" algn="l"/>
                <a:tab pos="7772400" algn="l"/>
                <a:tab pos="8686800" algn="l"/>
                <a:tab pos="9601200" algn="l"/>
                <a:tab pos="10515600" algn="l"/>
                <a:tab pos="10789920" algn="l"/>
                <a:tab pos="11239200" algn="l"/>
              </a:tabLst>
            </a:pPr>
            <a:endParaRPr lang="fr-FR" sz="2000" b="0" i="1" u="none" strike="noStrike" cap="none" baseline="0">
              <a:ln>
                <a:noFill/>
              </a:ln>
              <a:solidFill>
                <a:srgbClr val="000000"/>
              </a:solidFill>
              <a:latin typeface="Perpetua" pitchFamily="18"/>
              <a:ea typeface="Microsoft YaHei" pitchFamily="2"/>
              <a:cs typeface="Microsoft YaHei" pitchFamily="2"/>
            </a:endParaRPr>
          </a:p>
          <a:p>
            <a:pPr marL="457200" marR="0" lvl="0" indent="-457200" algn="l" rtl="0" hangingPunct="1">
              <a:lnSpc>
                <a:spcPct val="100000"/>
              </a:lnSpc>
              <a:spcBef>
                <a:spcPts val="573"/>
              </a:spcBef>
              <a:spcAft>
                <a:spcPts val="0"/>
              </a:spcAft>
              <a:buNone/>
              <a:tabLst>
                <a:tab pos="457200" algn="l"/>
                <a:tab pos="1371600" algn="l"/>
                <a:tab pos="2286000" algn="l"/>
                <a:tab pos="3200399" algn="l"/>
                <a:tab pos="4114800" algn="l"/>
                <a:tab pos="5029200" algn="l"/>
                <a:tab pos="5943599" algn="l"/>
                <a:tab pos="6857999" algn="l"/>
                <a:tab pos="7772400" algn="l"/>
                <a:tab pos="8686800" algn="l"/>
                <a:tab pos="9601200" algn="l"/>
                <a:tab pos="10515600" algn="l"/>
                <a:tab pos="10789920" algn="l"/>
                <a:tab pos="11239200" algn="l"/>
              </a:tabLst>
            </a:pPr>
            <a:endParaRPr lang="fr-FR" sz="2400" b="0" i="0" u="none" strike="noStrike" cap="none" baseline="0">
              <a:ln>
                <a:noFill/>
              </a:ln>
              <a:solidFill>
                <a:srgbClr val="000000"/>
              </a:solidFill>
              <a:latin typeface="Perpetua" pitchFamily="18"/>
              <a:ea typeface="Microsoft YaHei" pitchFamily="2"/>
              <a:cs typeface="Microsoft YaHei" pitchFamily="2"/>
            </a:endParaRPr>
          </a:p>
          <a:p>
            <a:pPr marL="457200" marR="0" lvl="0" indent="-457200" algn="l" rtl="0" hangingPunct="1">
              <a:lnSpc>
                <a:spcPct val="100000"/>
              </a:lnSpc>
              <a:spcBef>
                <a:spcPts val="573"/>
              </a:spcBef>
              <a:spcAft>
                <a:spcPts val="0"/>
              </a:spcAft>
              <a:buNone/>
              <a:tabLst>
                <a:tab pos="457200" algn="l"/>
                <a:tab pos="1371600" algn="l"/>
                <a:tab pos="2286000" algn="l"/>
                <a:tab pos="3200399" algn="l"/>
                <a:tab pos="4114800" algn="l"/>
                <a:tab pos="5029200" algn="l"/>
                <a:tab pos="5943599" algn="l"/>
                <a:tab pos="6857999" algn="l"/>
                <a:tab pos="7772400" algn="l"/>
                <a:tab pos="8686800" algn="l"/>
                <a:tab pos="9601200" algn="l"/>
                <a:tab pos="10515600" algn="l"/>
                <a:tab pos="10789920" algn="l"/>
                <a:tab pos="11239200" algn="l"/>
              </a:tabLst>
            </a:pPr>
            <a:endParaRPr lang="fr-FR" sz="2600" b="1" i="1" u="none" strike="noStrike" cap="none" baseline="0">
              <a:ln>
                <a:noFill/>
              </a:ln>
              <a:solidFill>
                <a:srgbClr val="000000"/>
              </a:solidFill>
              <a:latin typeface="Perpetua" pitchFamily="18"/>
              <a:ea typeface="Microsoft YaHei" pitchFamily="2"/>
              <a:cs typeface="Microsoft YaHei" pitchFamily="2"/>
            </a:endParaRPr>
          </a:p>
          <a:p>
            <a:pPr marL="457200" marR="0" lvl="0" indent="-457200" algn="l" rtl="0" hangingPunct="1">
              <a:lnSpc>
                <a:spcPct val="100000"/>
              </a:lnSpc>
              <a:spcBef>
                <a:spcPts val="573"/>
              </a:spcBef>
              <a:spcAft>
                <a:spcPts val="0"/>
              </a:spcAft>
              <a:buNone/>
              <a:tabLst>
                <a:tab pos="457200" algn="l"/>
                <a:tab pos="1371600" algn="l"/>
                <a:tab pos="2286000" algn="l"/>
                <a:tab pos="3200399" algn="l"/>
                <a:tab pos="4114800" algn="l"/>
                <a:tab pos="5029200" algn="l"/>
                <a:tab pos="5943599" algn="l"/>
                <a:tab pos="6857999" algn="l"/>
                <a:tab pos="7772400" algn="l"/>
                <a:tab pos="8686800" algn="l"/>
                <a:tab pos="9601200" algn="l"/>
                <a:tab pos="10515600" algn="l"/>
                <a:tab pos="10789920" algn="l"/>
                <a:tab pos="11239200" algn="l"/>
              </a:tabLst>
            </a:pPr>
            <a:endParaRPr lang="fr-FR" sz="2000" b="1" i="1" u="none" strike="noStrike" cap="none" baseline="0">
              <a:ln>
                <a:noFill/>
              </a:ln>
              <a:solidFill>
                <a:srgbClr val="000000"/>
              </a:solidFill>
              <a:latin typeface="Perpetua" pitchFamily="18"/>
              <a:ea typeface="Microsoft YaHei" pitchFamily="2"/>
              <a:cs typeface="Microsoft YaHei" pitchFamily="2"/>
            </a:endParaRPr>
          </a:p>
          <a:p>
            <a:pPr marL="457200" marR="0" lvl="0" indent="-455760" algn="l" rtl="0" hangingPunct="1">
              <a:lnSpc>
                <a:spcPct val="100000"/>
              </a:lnSpc>
              <a:spcBef>
                <a:spcPts val="573"/>
              </a:spcBef>
              <a:spcAft>
                <a:spcPts val="0"/>
              </a:spcAft>
              <a:buNone/>
              <a:tabLst>
                <a:tab pos="457200" algn="l"/>
                <a:tab pos="1371600" algn="l"/>
                <a:tab pos="2286000" algn="l"/>
                <a:tab pos="3200399" algn="l"/>
                <a:tab pos="4114800" algn="l"/>
                <a:tab pos="5029200" algn="l"/>
                <a:tab pos="5943599" algn="l"/>
                <a:tab pos="6857999" algn="l"/>
                <a:tab pos="7772400" algn="l"/>
                <a:tab pos="8686800" algn="l"/>
                <a:tab pos="9601200" algn="l"/>
                <a:tab pos="10515600" algn="l"/>
                <a:tab pos="10789920" algn="l"/>
                <a:tab pos="11239200" algn="l"/>
              </a:tabLst>
            </a:pPr>
            <a:endParaRPr lang="fr-FR" sz="2000" b="1" i="0" u="none" strike="noStrike" cap="none" baseline="0">
              <a:ln>
                <a:noFill/>
              </a:ln>
              <a:solidFill>
                <a:srgbClr val="000000"/>
              </a:solidFill>
              <a:latin typeface="Perpetua" pitchFamily="18"/>
              <a:ea typeface="Microsoft YaHei" pitchFamily="2"/>
              <a:cs typeface="Microsoft YaHei" pitchFamily="2"/>
            </a:endParaRPr>
          </a:p>
          <a:p>
            <a:pPr marL="545760" marR="0" lvl="1" indent="-228600" algn="l" rtl="0" hangingPunct="1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None/>
              <a:tabLst>
                <a:tab pos="545760" algn="l"/>
                <a:tab pos="1460160" algn="l"/>
                <a:tab pos="2374560" algn="l"/>
                <a:tab pos="3288959" algn="l"/>
                <a:tab pos="4203360" algn="l"/>
                <a:tab pos="5117760" algn="l"/>
                <a:tab pos="6032159" algn="l"/>
                <a:tab pos="6946559" algn="l"/>
                <a:tab pos="7860960" algn="l"/>
                <a:tab pos="8775360" algn="l"/>
                <a:tab pos="9689760" algn="l"/>
                <a:tab pos="10604160" algn="l"/>
                <a:tab pos="10878480" algn="l"/>
                <a:tab pos="11327760" algn="l"/>
              </a:tabLst>
            </a:pPr>
            <a:endParaRPr lang="fr-FR" sz="2000" b="1" i="0" u="none" strike="noStrike" cap="none" baseline="0">
              <a:ln>
                <a:noFill/>
              </a:ln>
              <a:solidFill>
                <a:srgbClr val="000000"/>
              </a:solidFill>
              <a:latin typeface="Perpetua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4" name="Forme libre : forme 3">
            <a:extLst>
              <a:ext uri="{FF2B5EF4-FFF2-40B4-BE49-F238E27FC236}">
                <a16:creationId xmlns:a16="http://schemas.microsoft.com/office/drawing/2014/main" xmlns="" id="{8B94C333-0AFD-446D-9962-DF2465ED682B}"/>
              </a:ext>
            </a:extLst>
          </p:cNvPr>
          <p:cNvSpPr/>
          <p:nvPr/>
        </p:nvSpPr>
        <p:spPr>
          <a:xfrm>
            <a:off x="539640" y="1484279"/>
            <a:ext cx="1440000" cy="865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FFFF"/>
          </a:solidFill>
          <a:ln w="12600">
            <a:solidFill>
              <a:srgbClr val="9B320E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Déficit N-4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Perpetua" pitchFamily="18"/>
              <a:ea typeface="Arial" pitchFamily="2"/>
              <a:cs typeface="Arial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1800" b="0" i="0" u="none" strike="noStrike" cap="none" baseline="0">
                <a:ln>
                  <a:noFill/>
                </a:ln>
                <a:solidFill>
                  <a:srgbClr val="FFFFFF"/>
                </a:solidFill>
                <a:latin typeface="Perpetua" pitchFamily="18"/>
                <a:ea typeface="Arial" pitchFamily="2"/>
                <a:cs typeface="Arial" pitchFamily="2"/>
              </a:rPr>
              <a:t> </a:t>
            </a:r>
          </a:p>
        </p:txBody>
      </p:sp>
      <p:sp>
        <p:nvSpPr>
          <p:cNvPr id="5" name="Forme libre : forme 4">
            <a:extLst>
              <a:ext uri="{FF2B5EF4-FFF2-40B4-BE49-F238E27FC236}">
                <a16:creationId xmlns:a16="http://schemas.microsoft.com/office/drawing/2014/main" xmlns="" id="{58A5B494-F17A-4E27-B92D-45BB661F111F}"/>
              </a:ext>
            </a:extLst>
          </p:cNvPr>
          <p:cNvSpPr/>
          <p:nvPr/>
        </p:nvSpPr>
        <p:spPr>
          <a:xfrm>
            <a:off x="684359" y="1773360"/>
            <a:ext cx="1439639" cy="8636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FFFF"/>
          </a:solidFill>
          <a:ln w="12600">
            <a:solidFill>
              <a:srgbClr val="9B320E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Déficit N-3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Perpetua" pitchFamily="18"/>
              <a:ea typeface="Arial" pitchFamily="2"/>
              <a:cs typeface="Arial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1800" b="0" i="0" u="none" strike="noStrike" cap="none" baseline="0">
                <a:ln>
                  <a:noFill/>
                </a:ln>
                <a:solidFill>
                  <a:srgbClr val="FFFFFF"/>
                </a:solidFill>
                <a:latin typeface="Perpetua" pitchFamily="18"/>
                <a:ea typeface="Arial" pitchFamily="2"/>
                <a:cs typeface="Arial" pitchFamily="2"/>
              </a:rPr>
              <a:t> </a:t>
            </a:r>
          </a:p>
        </p:txBody>
      </p:sp>
      <p:sp>
        <p:nvSpPr>
          <p:cNvPr id="6" name="Forme libre : forme 5">
            <a:extLst>
              <a:ext uri="{FF2B5EF4-FFF2-40B4-BE49-F238E27FC236}">
                <a16:creationId xmlns:a16="http://schemas.microsoft.com/office/drawing/2014/main" xmlns="" id="{C19CFC7A-91D7-41E1-8209-F42E53C2D5A0}"/>
              </a:ext>
            </a:extLst>
          </p:cNvPr>
          <p:cNvSpPr/>
          <p:nvPr/>
        </p:nvSpPr>
        <p:spPr>
          <a:xfrm>
            <a:off x="1042919" y="2060639"/>
            <a:ext cx="1441439" cy="865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FFFF"/>
          </a:solidFill>
          <a:ln w="12600">
            <a:solidFill>
              <a:srgbClr val="9B320E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Déficit N-2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Perpetua" pitchFamily="18"/>
              <a:ea typeface="Arial" pitchFamily="2"/>
              <a:cs typeface="Arial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1800" b="0" i="0" u="none" strike="noStrike" cap="none" baseline="0">
                <a:ln>
                  <a:noFill/>
                </a:ln>
                <a:solidFill>
                  <a:srgbClr val="FFFFFF"/>
                </a:solidFill>
                <a:latin typeface="Perpetua" pitchFamily="18"/>
                <a:ea typeface="Arial" pitchFamily="2"/>
                <a:cs typeface="Arial" pitchFamily="2"/>
              </a:rPr>
              <a:t> </a:t>
            </a:r>
          </a:p>
        </p:txBody>
      </p:sp>
      <p:sp>
        <p:nvSpPr>
          <p:cNvPr id="7" name="Forme libre : forme 6">
            <a:extLst>
              <a:ext uri="{FF2B5EF4-FFF2-40B4-BE49-F238E27FC236}">
                <a16:creationId xmlns:a16="http://schemas.microsoft.com/office/drawing/2014/main" xmlns="" id="{EDE92D8D-BE43-4F6B-82C5-86D8B0684F32}"/>
              </a:ext>
            </a:extLst>
          </p:cNvPr>
          <p:cNvSpPr/>
          <p:nvPr/>
        </p:nvSpPr>
        <p:spPr>
          <a:xfrm>
            <a:off x="1332000" y="2421000"/>
            <a:ext cx="1439639" cy="8636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FFFF"/>
          </a:solidFill>
          <a:ln w="12600">
            <a:solidFill>
              <a:srgbClr val="9B320E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Déficit N - 1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Perpetua" pitchFamily="18"/>
              <a:ea typeface="Arial" pitchFamily="2"/>
              <a:cs typeface="Arial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1800" b="0" i="0" u="none" strike="noStrike" cap="none" baseline="0">
                <a:ln>
                  <a:noFill/>
                </a:ln>
                <a:solidFill>
                  <a:srgbClr val="FFFFFF"/>
                </a:solidFill>
                <a:latin typeface="Perpetua" pitchFamily="18"/>
                <a:ea typeface="Arial" pitchFamily="2"/>
                <a:cs typeface="Arial" pitchFamily="2"/>
              </a:rPr>
              <a:t> </a:t>
            </a:r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xmlns="" id="{661F5C29-06D1-4C67-8CD9-D935AC088DB7}"/>
              </a:ext>
            </a:extLst>
          </p:cNvPr>
          <p:cNvSpPr/>
          <p:nvPr/>
        </p:nvSpPr>
        <p:spPr>
          <a:xfrm>
            <a:off x="1692360" y="2708280"/>
            <a:ext cx="1439639" cy="8636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FFFF"/>
          </a:solidFill>
          <a:ln w="12600">
            <a:solidFill>
              <a:srgbClr val="9B320E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Déficit N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Perpetua" pitchFamily="18"/>
              <a:ea typeface="Arial" pitchFamily="2"/>
              <a:cs typeface="Arial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1800" b="0" i="0" u="none" strike="noStrike" cap="none" baseline="0">
                <a:ln>
                  <a:noFill/>
                </a:ln>
                <a:solidFill>
                  <a:srgbClr val="FFFFFF"/>
                </a:solidFill>
                <a:latin typeface="Perpetua" pitchFamily="18"/>
                <a:ea typeface="Arial" pitchFamily="2"/>
                <a:cs typeface="Arial" pitchFamily="2"/>
              </a:rPr>
              <a:t> </a:t>
            </a:r>
          </a:p>
        </p:txBody>
      </p:sp>
      <p:sp>
        <p:nvSpPr>
          <p:cNvPr id="9" name="Forme libre : forme 8">
            <a:extLst>
              <a:ext uri="{FF2B5EF4-FFF2-40B4-BE49-F238E27FC236}">
                <a16:creationId xmlns:a16="http://schemas.microsoft.com/office/drawing/2014/main" xmlns="" id="{F52E4372-745D-4DA6-9748-C1EC3255AAC8}"/>
              </a:ext>
            </a:extLst>
          </p:cNvPr>
          <p:cNvSpPr/>
          <p:nvPr/>
        </p:nvSpPr>
        <p:spPr>
          <a:xfrm>
            <a:off x="2843280" y="5300639"/>
            <a:ext cx="1944720" cy="793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1800" b="1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financée essentiellement par</a:t>
            </a:r>
            <a:r>
              <a:rPr lang="fr-FR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…</a:t>
            </a:r>
          </a:p>
        </p:txBody>
      </p:sp>
      <p:sp>
        <p:nvSpPr>
          <p:cNvPr id="10" name="Forme libre : forme 9">
            <a:extLst>
              <a:ext uri="{FF2B5EF4-FFF2-40B4-BE49-F238E27FC236}">
                <a16:creationId xmlns:a16="http://schemas.microsoft.com/office/drawing/2014/main" xmlns="" id="{BCEEF1CD-CEE8-45DF-9117-91948627CB81}"/>
              </a:ext>
            </a:extLst>
          </p:cNvPr>
          <p:cNvSpPr/>
          <p:nvPr/>
        </p:nvSpPr>
        <p:spPr>
          <a:xfrm>
            <a:off x="179280" y="189000"/>
            <a:ext cx="576360" cy="703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4000" b="0" i="0" u="none" strike="noStrike" cap="none" baseline="0">
                <a:ln>
                  <a:noFill/>
                </a:ln>
                <a:solidFill>
                  <a:srgbClr val="FFFF00"/>
                </a:solidFill>
                <a:latin typeface="Wingdings" pitchFamily="2"/>
                <a:ea typeface="Wingdings" pitchFamily="2"/>
                <a:cs typeface="Wingdings" pitchFamily="2"/>
              </a:rPr>
              <a:t></a:t>
            </a:r>
          </a:p>
        </p:txBody>
      </p:sp>
      <p:sp>
        <p:nvSpPr>
          <p:cNvPr id="11" name="Forme libre : forme 10">
            <a:extLst>
              <a:ext uri="{FF2B5EF4-FFF2-40B4-BE49-F238E27FC236}">
                <a16:creationId xmlns:a16="http://schemas.microsoft.com/office/drawing/2014/main" xmlns="" id="{D74B2FC5-3CBC-4D0F-B2CC-94C4D0F1EE3C}"/>
              </a:ext>
            </a:extLst>
          </p:cNvPr>
          <p:cNvSpPr/>
          <p:nvPr/>
        </p:nvSpPr>
        <p:spPr>
          <a:xfrm>
            <a:off x="2771640" y="1484279"/>
            <a:ext cx="158436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FF"/>
          </a:solidFill>
          <a:ln w="12600">
            <a:solidFill>
              <a:srgbClr val="9B320E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Perpetua" pitchFamily="18"/>
                <a:ea typeface="Arial" pitchFamily="2"/>
                <a:cs typeface="Arial" pitchFamily="2"/>
              </a:rPr>
              <a:t>Financé par emprunt</a:t>
            </a:r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xmlns="" id="{0C7951E5-5598-4108-ADE2-376148174237}"/>
              </a:ext>
            </a:extLst>
          </p:cNvPr>
          <p:cNvCxnSpPr/>
          <p:nvPr/>
        </p:nvCxnSpPr>
        <p:spPr>
          <a:xfrm flipV="1">
            <a:off x="1979280" y="1699919"/>
            <a:ext cx="864000" cy="1800"/>
          </a:xfrm>
          <a:prstGeom prst="straightConnector1">
            <a:avLst/>
          </a:prstGeom>
          <a:noFill/>
          <a:ln w="38160">
            <a:solidFill>
              <a:srgbClr val="AF3408"/>
            </a:solidFill>
            <a:prstDash val="solid"/>
            <a:miter/>
            <a:tailEnd type="arrow"/>
          </a:ln>
        </p:spPr>
      </p:cxnSp>
      <p:sp>
        <p:nvSpPr>
          <p:cNvPr id="13" name="Forme libre : forme 12">
            <a:extLst>
              <a:ext uri="{FF2B5EF4-FFF2-40B4-BE49-F238E27FC236}">
                <a16:creationId xmlns:a16="http://schemas.microsoft.com/office/drawing/2014/main" xmlns="" id="{BCA18724-33E4-43A2-ADDB-85D602562886}"/>
              </a:ext>
            </a:extLst>
          </p:cNvPr>
          <p:cNvSpPr/>
          <p:nvPr/>
        </p:nvSpPr>
        <p:spPr>
          <a:xfrm>
            <a:off x="3780000" y="2852640"/>
            <a:ext cx="158400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FF"/>
          </a:solidFill>
          <a:ln w="12600">
            <a:solidFill>
              <a:srgbClr val="9B320E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Perpetua" pitchFamily="18"/>
                <a:ea typeface="Arial" pitchFamily="2"/>
                <a:cs typeface="Arial" pitchFamily="2"/>
              </a:rPr>
              <a:t>Financé par emprunt</a:t>
            </a:r>
          </a:p>
        </p:txBody>
      </p:sp>
      <p:sp>
        <p:nvSpPr>
          <p:cNvPr id="14" name="Forme libre : forme 13">
            <a:extLst>
              <a:ext uri="{FF2B5EF4-FFF2-40B4-BE49-F238E27FC236}">
                <a16:creationId xmlns:a16="http://schemas.microsoft.com/office/drawing/2014/main" xmlns="" id="{6B6BE59A-806F-4253-9FDD-8B7488892104}"/>
              </a:ext>
            </a:extLst>
          </p:cNvPr>
          <p:cNvSpPr/>
          <p:nvPr/>
        </p:nvSpPr>
        <p:spPr>
          <a:xfrm>
            <a:off x="2843280" y="1700280"/>
            <a:ext cx="158436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FF"/>
          </a:solidFill>
          <a:ln w="12600">
            <a:solidFill>
              <a:srgbClr val="9B320E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Perpetua" pitchFamily="18"/>
                <a:ea typeface="Arial" pitchFamily="2"/>
                <a:cs typeface="Arial" pitchFamily="2"/>
              </a:rPr>
              <a:t>Financé par emprunt</a:t>
            </a:r>
          </a:p>
        </p:txBody>
      </p:sp>
      <p:sp>
        <p:nvSpPr>
          <p:cNvPr id="15" name="Forme libre : forme 14">
            <a:extLst>
              <a:ext uri="{FF2B5EF4-FFF2-40B4-BE49-F238E27FC236}">
                <a16:creationId xmlns:a16="http://schemas.microsoft.com/office/drawing/2014/main" xmlns="" id="{BE3033FA-5B3B-4737-BC1D-4ECF45E6A5CF}"/>
              </a:ext>
            </a:extLst>
          </p:cNvPr>
          <p:cNvSpPr/>
          <p:nvPr/>
        </p:nvSpPr>
        <p:spPr>
          <a:xfrm>
            <a:off x="3131999" y="2060639"/>
            <a:ext cx="158436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FF"/>
          </a:solidFill>
          <a:ln w="12600">
            <a:solidFill>
              <a:srgbClr val="9B320E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Perpetua" pitchFamily="18"/>
                <a:ea typeface="Arial" pitchFamily="2"/>
                <a:cs typeface="Arial" pitchFamily="2"/>
              </a:rPr>
              <a:t>Financé par emprunt</a:t>
            </a:r>
          </a:p>
        </p:txBody>
      </p:sp>
      <p:sp>
        <p:nvSpPr>
          <p:cNvPr id="16" name="Forme libre : forme 15">
            <a:extLst>
              <a:ext uri="{FF2B5EF4-FFF2-40B4-BE49-F238E27FC236}">
                <a16:creationId xmlns:a16="http://schemas.microsoft.com/office/drawing/2014/main" xmlns="" id="{BD692289-42C0-447E-9D65-D67E9D619021}"/>
              </a:ext>
            </a:extLst>
          </p:cNvPr>
          <p:cNvSpPr/>
          <p:nvPr/>
        </p:nvSpPr>
        <p:spPr>
          <a:xfrm>
            <a:off x="3492359" y="2349360"/>
            <a:ext cx="1584360" cy="503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FF"/>
          </a:solidFill>
          <a:ln w="12600">
            <a:solidFill>
              <a:srgbClr val="9B320E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Perpetua" pitchFamily="18"/>
                <a:ea typeface="Arial" pitchFamily="2"/>
                <a:cs typeface="Arial" pitchFamily="2"/>
              </a:rPr>
              <a:t>Financé par emprunt</a:t>
            </a:r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xmlns="" id="{FCD2E0E6-5B0B-4AB5-8A18-9D5F115499D8}"/>
              </a:ext>
            </a:extLst>
          </p:cNvPr>
          <p:cNvCxnSpPr/>
          <p:nvPr/>
        </p:nvCxnSpPr>
        <p:spPr>
          <a:xfrm>
            <a:off x="2124000" y="1916279"/>
            <a:ext cx="721080" cy="1800"/>
          </a:xfrm>
          <a:prstGeom prst="straightConnector1">
            <a:avLst/>
          </a:prstGeom>
          <a:noFill/>
          <a:ln w="38160">
            <a:solidFill>
              <a:srgbClr val="AF3408"/>
            </a:solidFill>
            <a:prstDash val="solid"/>
            <a:miter/>
            <a:tailEnd type="arrow"/>
          </a:ln>
        </p:spPr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xmlns="" id="{DB0475BB-7F32-435C-B678-B70A28FED80B}"/>
              </a:ext>
            </a:extLst>
          </p:cNvPr>
          <p:cNvCxnSpPr/>
          <p:nvPr/>
        </p:nvCxnSpPr>
        <p:spPr>
          <a:xfrm>
            <a:off x="2484000" y="2276639"/>
            <a:ext cx="647999" cy="1801"/>
          </a:xfrm>
          <a:prstGeom prst="straightConnector1">
            <a:avLst/>
          </a:prstGeom>
          <a:noFill/>
          <a:ln w="38160">
            <a:solidFill>
              <a:srgbClr val="AF3408"/>
            </a:solidFill>
            <a:prstDash val="solid"/>
            <a:miter/>
            <a:tailEnd type="arrow"/>
          </a:ln>
        </p:spPr>
      </p:cxnSp>
      <p:sp>
        <p:nvSpPr>
          <p:cNvPr id="19" name="Forme libre : forme 18">
            <a:extLst>
              <a:ext uri="{FF2B5EF4-FFF2-40B4-BE49-F238E27FC236}">
                <a16:creationId xmlns:a16="http://schemas.microsoft.com/office/drawing/2014/main" xmlns="" id="{35EF8664-2C6E-4B26-B23C-7A443AFFA07D}"/>
              </a:ext>
            </a:extLst>
          </p:cNvPr>
          <p:cNvSpPr/>
          <p:nvPr/>
        </p:nvSpPr>
        <p:spPr>
          <a:xfrm>
            <a:off x="468360" y="4140000"/>
            <a:ext cx="8207279" cy="10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66CC"/>
          </a:solidFill>
          <a:ln w="324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sz="2400"/>
            </a:pPr>
            <a:r>
              <a:rPr lang="fr-FR" sz="2400" b="1" i="0" u="none" strike="noStrike" cap="none" baseline="0">
                <a:ln>
                  <a:noFill/>
                </a:ln>
                <a:solidFill>
                  <a:srgbClr val="000000"/>
                </a:solidFill>
                <a:latin typeface="Perpetua" pitchFamily="18"/>
                <a:ea typeface="Arial" pitchFamily="2"/>
                <a:cs typeface="Arial" pitchFamily="2"/>
              </a:rPr>
              <a:t>DETTE PUBLIQUE  </a:t>
            </a:r>
            <a:r>
              <a:rPr lang="fr-FR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Perpetua" pitchFamily="18"/>
                <a:ea typeface="Arial" pitchFamily="2"/>
                <a:cs typeface="Arial" pitchFamily="2"/>
              </a:rPr>
              <a:t>= moyen de financer les déficits publics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sz="2400"/>
            </a:pPr>
            <a:r>
              <a:rPr lang="fr-FR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Perpetua" pitchFamily="18"/>
                <a:ea typeface="Arial" pitchFamily="2"/>
                <a:cs typeface="Arial" pitchFamily="2"/>
              </a:rPr>
              <a:t>MONTANT TOTAL = somme des déficits passés = somme des </a:t>
            </a:r>
            <a:r>
              <a:rPr lang="fr-FR" sz="2400" b="1" i="0" u="none" strike="noStrike" cap="none" baseline="0">
                <a:ln>
                  <a:noFill/>
                </a:ln>
                <a:solidFill>
                  <a:srgbClr val="000000"/>
                </a:solidFill>
                <a:latin typeface="Perpetua" pitchFamily="18"/>
                <a:ea typeface="Arial" pitchFamily="2"/>
                <a:cs typeface="Arial" pitchFamily="2"/>
              </a:rPr>
              <a:t>EMPRUNTS</a:t>
            </a:r>
            <a:r>
              <a:rPr lang="fr-FR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Perpetua" pitchFamily="18"/>
                <a:ea typeface="Arial" pitchFamily="2"/>
                <a:cs typeface="Arial" pitchFamily="2"/>
              </a:rPr>
              <a:t> en cours</a:t>
            </a:r>
          </a:p>
        </p:txBody>
      </p:sp>
      <p:sp>
        <p:nvSpPr>
          <p:cNvPr id="20" name="Forme libre : forme 19">
            <a:extLst>
              <a:ext uri="{FF2B5EF4-FFF2-40B4-BE49-F238E27FC236}">
                <a16:creationId xmlns:a16="http://schemas.microsoft.com/office/drawing/2014/main" xmlns="" id="{B7CE25EF-D804-4119-A84A-16ED5644BACB}"/>
              </a:ext>
            </a:extLst>
          </p:cNvPr>
          <p:cNvSpPr/>
          <p:nvPr/>
        </p:nvSpPr>
        <p:spPr>
          <a:xfrm rot="5400000">
            <a:off x="4215059" y="3627900"/>
            <a:ext cx="540000" cy="484200"/>
          </a:xfrm>
          <a:custGeom>
            <a:avLst>
              <a:gd name="f0" fmla="val 108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0 21600"/>
              <a:gd name="f10" fmla="pin 0 f1 10800"/>
              <a:gd name="f11" fmla="val f9"/>
              <a:gd name="f12" fmla="val f10"/>
              <a:gd name="f13" fmla="+- 21600 0 f10"/>
              <a:gd name="f14" fmla="+- 21600 0 f9"/>
              <a:gd name="f15" fmla="+- 10800 0 f10"/>
              <a:gd name="f16" fmla="*/ f9 f7 1"/>
              <a:gd name="f17" fmla="*/ f10 f8 1"/>
              <a:gd name="f18" fmla="*/ f14 f15 1"/>
              <a:gd name="f19" fmla="*/ f13 f8 1"/>
              <a:gd name="f20" fmla="*/ f12 f8 1"/>
              <a:gd name="f21" fmla="*/ f18 1 10800"/>
              <a:gd name="f22" fmla="+- 21600 0 f21"/>
              <a:gd name="f23" fmla="*/ f21 f7 1"/>
              <a:gd name="f24" fmla="*/ f22 f7 1"/>
            </a:gdLst>
            <a:ahLst>
              <a:ahXY gdRefX="f0" minX="f4" maxX="f5" gdRefY="f1" minY="f4" maxY="f6">
                <a:pos x="f16" y="f1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20" r="f24" b="f19"/>
            <a:pathLst>
              <a:path w="21600" h="21600">
                <a:moveTo>
                  <a:pt x="f4" y="f12"/>
                </a:moveTo>
                <a:lnTo>
                  <a:pt x="f11" y="f12"/>
                </a:lnTo>
                <a:lnTo>
                  <a:pt x="f11" y="f4"/>
                </a:lnTo>
                <a:lnTo>
                  <a:pt x="f5" y="f6"/>
                </a:lnTo>
                <a:lnTo>
                  <a:pt x="f11" y="f5"/>
                </a:lnTo>
                <a:lnTo>
                  <a:pt x="f11" y="f13"/>
                </a:lnTo>
                <a:lnTo>
                  <a:pt x="f4" y="f13"/>
                </a:lnTo>
                <a:lnTo>
                  <a:pt x="f21" y="f6"/>
                </a:lnTo>
                <a:lnTo>
                  <a:pt x="f4" y="f12"/>
                </a:lnTo>
                <a:close/>
              </a:path>
            </a:pathLst>
          </a:custGeom>
          <a:solidFill>
            <a:srgbClr val="D34817"/>
          </a:solidFill>
          <a:ln w="12600">
            <a:solidFill>
              <a:srgbClr val="9B320E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xmlns="" id="{2FAF3275-59BA-4455-8895-E8E2EFE249AF}"/>
              </a:ext>
            </a:extLst>
          </p:cNvPr>
          <p:cNvCxnSpPr/>
          <p:nvPr/>
        </p:nvCxnSpPr>
        <p:spPr>
          <a:xfrm>
            <a:off x="2771640" y="2636999"/>
            <a:ext cx="648000" cy="1801"/>
          </a:xfrm>
          <a:prstGeom prst="straightConnector1">
            <a:avLst/>
          </a:prstGeom>
          <a:noFill/>
          <a:ln w="38160">
            <a:solidFill>
              <a:srgbClr val="AF3408"/>
            </a:solidFill>
            <a:prstDash val="solid"/>
            <a:miter/>
            <a:tailEnd type="arrow"/>
          </a:ln>
        </p:spPr>
      </p:cxn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xmlns="" id="{DE2475D1-3BDB-47DA-BDB2-940CDDBC32E1}"/>
              </a:ext>
            </a:extLst>
          </p:cNvPr>
          <p:cNvCxnSpPr/>
          <p:nvPr/>
        </p:nvCxnSpPr>
        <p:spPr>
          <a:xfrm>
            <a:off x="3131999" y="3141719"/>
            <a:ext cx="648001" cy="1800"/>
          </a:xfrm>
          <a:prstGeom prst="straightConnector1">
            <a:avLst/>
          </a:prstGeom>
          <a:noFill/>
          <a:ln w="38160">
            <a:solidFill>
              <a:srgbClr val="AF3408"/>
            </a:solidFill>
            <a:prstDash val="solid"/>
            <a:miter/>
            <a:tailEnd type="arrow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 : forme 1">
            <a:extLst>
              <a:ext uri="{FF2B5EF4-FFF2-40B4-BE49-F238E27FC236}">
                <a16:creationId xmlns:a16="http://schemas.microsoft.com/office/drawing/2014/main" xmlns="" id="{3D30CE05-A0A6-4880-936C-7823EF8B8DF2}"/>
              </a:ext>
            </a:extLst>
          </p:cNvPr>
          <p:cNvSpPr/>
          <p:nvPr/>
        </p:nvSpPr>
        <p:spPr>
          <a:xfrm>
            <a:off x="826920" y="260280"/>
            <a:ext cx="806616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91440" anchor="b" anchorCtr="0" compatLnSpc="1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2900" b="0" i="0" u="sng" strike="noStrike" cap="none" baseline="0">
                <a:ln>
                  <a:noFill/>
                </a:ln>
                <a:solidFill>
                  <a:srgbClr val="FF0000"/>
                </a:solidFill>
                <a:uFillTx/>
                <a:latin typeface="Arial" pitchFamily="2"/>
                <a:ea typeface="Arial" pitchFamily="2"/>
                <a:cs typeface="Arial" pitchFamily="2"/>
              </a:rPr>
              <a:t>EVOLUTION DE LA DETTE PUBLIQUE</a:t>
            </a:r>
          </a:p>
        </p:txBody>
      </p:sp>
      <p:sp>
        <p:nvSpPr>
          <p:cNvPr id="3" name="Forme libre : forme 2">
            <a:extLst>
              <a:ext uri="{FF2B5EF4-FFF2-40B4-BE49-F238E27FC236}">
                <a16:creationId xmlns:a16="http://schemas.microsoft.com/office/drawing/2014/main" xmlns="" id="{F786917C-5E04-4585-94C8-41604122A520}"/>
              </a:ext>
            </a:extLst>
          </p:cNvPr>
          <p:cNvSpPr/>
          <p:nvPr/>
        </p:nvSpPr>
        <p:spPr>
          <a:xfrm>
            <a:off x="936720" y="1243080"/>
            <a:ext cx="2663640" cy="642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1800" b="1" i="0" u="none" strike="noStrike" cap="none" baseline="0">
                <a:ln>
                  <a:noFill/>
                </a:ln>
                <a:solidFill>
                  <a:srgbClr val="FF0000"/>
                </a:solidFill>
                <a:latin typeface="Arial" pitchFamily="2"/>
                <a:ea typeface="Arial" pitchFamily="2"/>
                <a:cs typeface="Arial" pitchFamily="2"/>
              </a:rPr>
              <a:t>En 2020 : 120 % du PIB. Environ 2800 Mds</a:t>
            </a:r>
          </a:p>
        </p:txBody>
      </p:sp>
      <p:sp>
        <p:nvSpPr>
          <p:cNvPr id="4" name="Forme libre : forme 3">
            <a:extLst>
              <a:ext uri="{FF2B5EF4-FFF2-40B4-BE49-F238E27FC236}">
                <a16:creationId xmlns:a16="http://schemas.microsoft.com/office/drawing/2014/main" xmlns="" id="{274FD92B-B482-45A7-8D67-52DEAEA85FC8}"/>
              </a:ext>
            </a:extLst>
          </p:cNvPr>
          <p:cNvSpPr/>
          <p:nvPr/>
        </p:nvSpPr>
        <p:spPr>
          <a:xfrm>
            <a:off x="3959279" y="1336680"/>
            <a:ext cx="3600360" cy="642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1800" b="1" i="0" u="none" strike="noStrike" cap="none" baseline="0">
                <a:ln>
                  <a:noFill/>
                </a:ln>
                <a:solidFill>
                  <a:srgbClr val="0070C0"/>
                </a:solidFill>
                <a:latin typeface="Arial" pitchFamily="2"/>
                <a:ea typeface="Arial" pitchFamily="2"/>
                <a:cs typeface="Arial" pitchFamily="2"/>
              </a:rPr>
              <a:t> Dette Covid + 20 points. Environ 235 Mds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80E72ECA-6C2E-4191-AEBF-E8553A6E78A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 l="15632" t="19213" r="16911" b="10121"/>
          <a:stretch>
            <a:fillRect/>
          </a:stretch>
        </p:blipFill>
        <p:spPr>
          <a:xfrm>
            <a:off x="1079639" y="2340000"/>
            <a:ext cx="6840360" cy="39592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 : forme 1">
            <a:extLst>
              <a:ext uri="{FF2B5EF4-FFF2-40B4-BE49-F238E27FC236}">
                <a16:creationId xmlns:a16="http://schemas.microsoft.com/office/drawing/2014/main" xmlns="" id="{1F5A5053-F1B2-4633-A9C8-BFF4310333FF}"/>
              </a:ext>
            </a:extLst>
          </p:cNvPr>
          <p:cNvSpPr/>
          <p:nvPr/>
        </p:nvSpPr>
        <p:spPr>
          <a:xfrm>
            <a:off x="720719" y="720719"/>
            <a:ext cx="7559640" cy="5176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b="1">
                <a:solidFill>
                  <a:srgbClr val="F10D0C"/>
                </a:solidFill>
              </a:defRPr>
            </a:pPr>
            <a:r>
              <a:rPr lang="fr-FR" sz="2800" b="1" i="0" u="none" strike="noStrike" cap="none" baseline="0" dirty="0">
                <a:ln>
                  <a:noFill/>
                </a:ln>
                <a:solidFill>
                  <a:srgbClr val="F10D0C"/>
                </a:solidFill>
                <a:latin typeface="Arial" pitchFamily="2"/>
                <a:ea typeface="Arial" pitchFamily="2"/>
                <a:cs typeface="Arial" pitchFamily="2"/>
              </a:rPr>
              <a:t>Le roulement de la dette</a:t>
            </a:r>
          </a:p>
        </p:txBody>
      </p:sp>
      <p:sp>
        <p:nvSpPr>
          <p:cNvPr id="3" name="Forme libre : forme 2">
            <a:extLst>
              <a:ext uri="{FF2B5EF4-FFF2-40B4-BE49-F238E27FC236}">
                <a16:creationId xmlns:a16="http://schemas.microsoft.com/office/drawing/2014/main" xmlns="" id="{7FDAEB38-3D2F-4139-A2CB-AD73ADCDE862}"/>
              </a:ext>
            </a:extLst>
          </p:cNvPr>
          <p:cNvSpPr/>
          <p:nvPr/>
        </p:nvSpPr>
        <p:spPr>
          <a:xfrm>
            <a:off x="720719" y="1503360"/>
            <a:ext cx="7559640" cy="3382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L’État ayant  un horizon illimité, il ne rembourse en fait pas sa dette ; il la roule : il emprunte chaque année pour rembourser ses anciennes dettes.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endParaRPr lang="fr-FR" sz="24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La France emprunte environ 200 milliards d’euros :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-120 Mds pour rembourser les dettes anciennes,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- 40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Mds pour payer les intérêts d’emprunt = la 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charge </a:t>
            </a:r>
            <a:r>
              <a:rPr lang="fr-FR" sz="2400" b="0" i="0" u="none" strike="noStrike" cap="none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  de 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la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dette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- 40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Mds pour investir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 : forme 1">
            <a:extLst>
              <a:ext uri="{FF2B5EF4-FFF2-40B4-BE49-F238E27FC236}">
                <a16:creationId xmlns:a16="http://schemas.microsoft.com/office/drawing/2014/main" xmlns="" id="{9720CE65-1E9B-41B3-86A7-FF62CFF4F7BD}"/>
              </a:ext>
            </a:extLst>
          </p:cNvPr>
          <p:cNvSpPr/>
          <p:nvPr/>
        </p:nvSpPr>
        <p:spPr>
          <a:xfrm>
            <a:off x="871922" y="720719"/>
            <a:ext cx="7559640" cy="5176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sz="1800"/>
            </a:pPr>
            <a:r>
              <a:rPr lang="fr-FR" sz="2800" b="1" i="0" u="none" strike="noStrike" cap="none" baseline="0" dirty="0">
                <a:ln>
                  <a:noFill/>
                </a:ln>
                <a:solidFill>
                  <a:srgbClr val="F10D0C"/>
                </a:solidFill>
                <a:latin typeface="Arial" pitchFamily="2"/>
                <a:ea typeface="Arial" pitchFamily="2"/>
                <a:cs typeface="Arial" pitchFamily="2"/>
              </a:rPr>
              <a:t>Le financement de la dette publique </a:t>
            </a:r>
            <a:endParaRPr lang="fr-FR" sz="2800" b="1" i="0" u="none" strike="noStrike" cap="none" baseline="0" dirty="0" smtClean="0">
              <a:ln>
                <a:noFill/>
              </a:ln>
              <a:solidFill>
                <a:srgbClr val="F10D0C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sz="1800"/>
            </a:pPr>
            <a:r>
              <a:rPr lang="fr-FR" sz="2800" b="1" i="0" u="none" strike="noStrike" cap="none" baseline="0" dirty="0" smtClean="0">
                <a:ln>
                  <a:noFill/>
                </a:ln>
                <a:solidFill>
                  <a:srgbClr val="F10D0C"/>
                </a:solidFill>
                <a:latin typeface="Arial" pitchFamily="2"/>
                <a:ea typeface="Arial" pitchFamily="2"/>
                <a:cs typeface="Arial" pitchFamily="2"/>
              </a:rPr>
              <a:t>dans </a:t>
            </a:r>
            <a:r>
              <a:rPr lang="fr-FR" sz="2800" b="1" i="0" u="none" strike="noStrike" cap="none" baseline="0" dirty="0">
                <a:ln>
                  <a:noFill/>
                </a:ln>
                <a:solidFill>
                  <a:srgbClr val="F10D0C"/>
                </a:solidFill>
                <a:latin typeface="Arial" pitchFamily="2"/>
                <a:ea typeface="Arial" pitchFamily="2"/>
                <a:cs typeface="Arial" pitchFamily="2"/>
              </a:rPr>
              <a:t>la zone euro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sz="1800"/>
            </a:pPr>
            <a:endParaRPr lang="fr-FR" sz="2800" b="0" i="0" u="none" strike="noStrike" cap="none" baseline="0" dirty="0">
              <a:ln>
                <a:noFill/>
              </a:ln>
              <a:solidFill>
                <a:srgbClr val="C9211E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sz="1800"/>
            </a:pPr>
            <a:endParaRPr lang="fr-FR" sz="2800" b="0" i="0" u="none" strike="noStrike" cap="none" baseline="0" dirty="0">
              <a:ln>
                <a:noFill/>
              </a:ln>
              <a:solidFill>
                <a:srgbClr val="C9211E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3" name="Forme libre : forme 2">
            <a:extLst>
              <a:ext uri="{FF2B5EF4-FFF2-40B4-BE49-F238E27FC236}">
                <a16:creationId xmlns:a16="http://schemas.microsoft.com/office/drawing/2014/main" xmlns="" id="{9CBB38DA-BCAD-48CD-9C2E-AB6CF6ADF677}"/>
              </a:ext>
            </a:extLst>
          </p:cNvPr>
          <p:cNvSpPr/>
          <p:nvPr/>
        </p:nvSpPr>
        <p:spPr>
          <a:xfrm>
            <a:off x="720719" y="1503359"/>
            <a:ext cx="7559640" cy="424314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sz="1800"/>
            </a:pPr>
            <a:endParaRPr lang="fr-FR" sz="18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sz="1800"/>
            </a:pPr>
            <a:endParaRPr lang="fr-FR" sz="18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sz="1800"/>
            </a:pP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Dans la zone euro, c’est la banque 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centrale</a:t>
            </a:r>
            <a:r>
              <a:rPr lang="fr-FR" sz="2400" b="0" i="0" u="none" strike="noStrike" cap="none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</a:t>
            </a: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euro-  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sz="1800"/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-</a:t>
            </a:r>
            <a:r>
              <a:rPr lang="fr-FR" sz="2400" dirty="0" err="1" smtClean="0"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p</a:t>
            </a:r>
            <a:r>
              <a:rPr lang="fr-FR" sz="2400" b="0" i="0" u="none" strike="noStrike" cap="none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éenne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,</a:t>
            </a: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BCE,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 indépendante des Etats, qui est chargée de la politique monétaire des pays membres.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sz="1800"/>
            </a:pPr>
            <a:r>
              <a:rPr lang="fr-FR" sz="2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Les traités lui interdisent de financer directement les Etats membres.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sz="1800"/>
            </a:pPr>
            <a:endParaRPr lang="fr-FR" sz="2400" b="0" i="0" u="none" strike="noStrike" cap="none" baseline="0" dirty="0" smtClean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sz="1800"/>
            </a:pPr>
            <a:r>
              <a:rPr lang="fr-FR" sz="24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La </a:t>
            </a: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crainte était qu’un financement par création monétaire = la monétisation de la dette serait source d’inflation.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sz="1800"/>
            </a:pPr>
            <a:endParaRPr lang="fr-FR" sz="24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sz="1800"/>
            </a:pPr>
            <a:endParaRPr lang="fr-FR" sz="24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 : forme 1">
            <a:extLst>
              <a:ext uri="{FF2B5EF4-FFF2-40B4-BE49-F238E27FC236}">
                <a16:creationId xmlns:a16="http://schemas.microsoft.com/office/drawing/2014/main" xmlns="" id="{4812F33D-1A63-4518-930F-F2BE455EACA6}"/>
              </a:ext>
            </a:extLst>
          </p:cNvPr>
          <p:cNvSpPr/>
          <p:nvPr/>
        </p:nvSpPr>
        <p:spPr>
          <a:xfrm>
            <a:off x="720719" y="720719"/>
            <a:ext cx="7559640" cy="5176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sz="1800"/>
            </a:pPr>
            <a:r>
              <a:rPr lang="fr-FR" sz="2800" b="1" i="0" u="none" strike="noStrike" cap="none" baseline="0" dirty="0">
                <a:ln>
                  <a:noFill/>
                </a:ln>
                <a:solidFill>
                  <a:srgbClr val="F10D0C"/>
                </a:solidFill>
                <a:latin typeface="Arial" pitchFamily="2"/>
                <a:ea typeface="Arial" pitchFamily="2"/>
                <a:cs typeface="Arial" pitchFamily="2"/>
              </a:rPr>
              <a:t>Le financement de la dette publique </a:t>
            </a:r>
            <a:endParaRPr lang="fr-FR" sz="2800" b="1" i="0" u="none" strike="noStrike" cap="none" baseline="0" dirty="0" smtClean="0">
              <a:ln>
                <a:noFill/>
              </a:ln>
              <a:solidFill>
                <a:srgbClr val="F10D0C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sz="1800"/>
            </a:pPr>
            <a:r>
              <a:rPr lang="fr-FR" sz="2800" b="1" i="0" u="none" strike="noStrike" cap="none" baseline="0" dirty="0" smtClean="0">
                <a:ln>
                  <a:noFill/>
                </a:ln>
                <a:solidFill>
                  <a:srgbClr val="F10D0C"/>
                </a:solidFill>
                <a:latin typeface="Arial" pitchFamily="2"/>
                <a:ea typeface="Arial" pitchFamily="2"/>
                <a:cs typeface="Arial" pitchFamily="2"/>
              </a:rPr>
              <a:t>dans </a:t>
            </a:r>
            <a:r>
              <a:rPr lang="fr-FR" sz="2800" b="1" i="0" u="none" strike="noStrike" cap="none" baseline="0" dirty="0">
                <a:ln>
                  <a:noFill/>
                </a:ln>
                <a:solidFill>
                  <a:srgbClr val="F10D0C"/>
                </a:solidFill>
                <a:latin typeface="Arial" pitchFamily="2"/>
                <a:ea typeface="Arial" pitchFamily="2"/>
                <a:cs typeface="Arial" pitchFamily="2"/>
              </a:rPr>
              <a:t>la zone euro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sz="1800"/>
            </a:pPr>
            <a:endParaRPr lang="fr-FR" sz="2800" b="0" i="0" u="none" strike="noStrike" cap="none" baseline="0" dirty="0">
              <a:ln>
                <a:noFill/>
              </a:ln>
              <a:solidFill>
                <a:srgbClr val="C9211E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sz="1800"/>
            </a:pPr>
            <a:endParaRPr lang="fr-FR" sz="2800" b="0" i="0" u="none" strike="noStrike" cap="none" baseline="0" dirty="0">
              <a:ln>
                <a:noFill/>
              </a:ln>
              <a:solidFill>
                <a:srgbClr val="C9211E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3" name="Forme libre : forme 2">
            <a:extLst>
              <a:ext uri="{FF2B5EF4-FFF2-40B4-BE49-F238E27FC236}">
                <a16:creationId xmlns:a16="http://schemas.microsoft.com/office/drawing/2014/main" xmlns="" id="{5FC25E58-D855-4B84-9DDB-7BF235D274A0}"/>
              </a:ext>
            </a:extLst>
          </p:cNvPr>
          <p:cNvSpPr/>
          <p:nvPr/>
        </p:nvSpPr>
        <p:spPr>
          <a:xfrm>
            <a:off x="720719" y="1503360"/>
            <a:ext cx="7559640" cy="3382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sz="1800"/>
            </a:pPr>
            <a:endParaRPr lang="fr-FR" sz="18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sz="1800"/>
            </a:pPr>
            <a:r>
              <a:rPr lang="fr-FR" sz="2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I</a:t>
            </a:r>
            <a:r>
              <a:rPr lang="fr-FR" sz="22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l est </a:t>
            </a:r>
            <a:r>
              <a:rPr lang="fr-FR" sz="2200" b="0" i="0" u="sng" strike="noStrike" cap="none" baseline="0" dirty="0">
                <a:ln>
                  <a:noFill/>
                </a:ln>
                <a:solidFill>
                  <a:srgbClr val="000000"/>
                </a:solidFill>
                <a:uFillTx/>
                <a:latin typeface="Arial" pitchFamily="2"/>
                <a:ea typeface="Arial" pitchFamily="2"/>
                <a:cs typeface="Arial" pitchFamily="2"/>
              </a:rPr>
              <a:t>interdit à la Banque centrale européenne et aux banques centrales des États membres</a:t>
            </a:r>
            <a:r>
              <a:rPr lang="fr-FR" sz="22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, ci-après dénommées "banques centrales nationales", </a:t>
            </a:r>
            <a:r>
              <a:rPr lang="fr-FR" sz="2200" b="0" i="0" u="sng" strike="noStrike" cap="none" baseline="0" dirty="0">
                <a:ln>
                  <a:noFill/>
                </a:ln>
                <a:solidFill>
                  <a:srgbClr val="000000"/>
                </a:solidFill>
                <a:uFillTx/>
                <a:latin typeface="Arial" pitchFamily="2"/>
                <a:ea typeface="Arial" pitchFamily="2"/>
                <a:cs typeface="Arial" pitchFamily="2"/>
              </a:rPr>
              <a:t>d'accorder des découverts ou tout autre type de crédit aux institutions</a:t>
            </a:r>
            <a:r>
              <a:rPr lang="fr-FR" sz="22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, organes ou organismes de l'Union, aux administrations centrales, aux autorités régionales ou locales, aux autres autorités publiques, aux autres organismes ou entreprises publics des États membres; </a:t>
            </a:r>
            <a:r>
              <a:rPr lang="fr-FR" sz="2200" b="0" i="0" u="sng" strike="noStrike" cap="none" baseline="0" dirty="0">
                <a:ln>
                  <a:noFill/>
                </a:ln>
                <a:solidFill>
                  <a:srgbClr val="000000"/>
                </a:solidFill>
                <a:uFillTx/>
                <a:latin typeface="Arial" pitchFamily="2"/>
                <a:ea typeface="Arial" pitchFamily="2"/>
                <a:cs typeface="Arial" pitchFamily="2"/>
              </a:rPr>
              <a:t>l'acquisition directe</a:t>
            </a:r>
            <a:r>
              <a:rPr lang="fr-FR" sz="22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, auprès d'eux, par la Banque centrale européenne ou les banques centrales nationales, des instruments de leur dette </a:t>
            </a:r>
            <a:r>
              <a:rPr lang="fr-FR" sz="2200" b="0" i="0" u="sng" strike="noStrike" cap="none" baseline="0" dirty="0">
                <a:ln>
                  <a:noFill/>
                </a:ln>
                <a:solidFill>
                  <a:srgbClr val="000000"/>
                </a:solidFill>
                <a:uFillTx/>
                <a:latin typeface="Arial" pitchFamily="2"/>
                <a:ea typeface="Arial" pitchFamily="2"/>
                <a:cs typeface="Arial" pitchFamily="2"/>
              </a:rPr>
              <a:t>est également interdite</a:t>
            </a:r>
            <a:r>
              <a:rPr lang="fr-FR" sz="22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. (article 123 TFUE)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sz="1800"/>
            </a:pPr>
            <a:endParaRPr lang="fr-FR" sz="18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sz="1800"/>
            </a:pPr>
            <a:endParaRPr lang="fr-FR" sz="18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sz="1800"/>
            </a:pPr>
            <a:endParaRPr lang="fr-FR" sz="18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 : forme 1">
            <a:extLst>
              <a:ext uri="{FF2B5EF4-FFF2-40B4-BE49-F238E27FC236}">
                <a16:creationId xmlns:a16="http://schemas.microsoft.com/office/drawing/2014/main" xmlns="" id="{D961F441-E293-413D-98B0-990852B44757}"/>
              </a:ext>
            </a:extLst>
          </p:cNvPr>
          <p:cNvSpPr/>
          <p:nvPr/>
        </p:nvSpPr>
        <p:spPr>
          <a:xfrm>
            <a:off x="720719" y="360000"/>
            <a:ext cx="7559640" cy="72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sz="1800"/>
            </a:pPr>
            <a:r>
              <a:rPr lang="fr-FR" sz="2800" b="1" i="0" u="none" strike="noStrike" cap="none" baseline="0" dirty="0">
                <a:ln>
                  <a:noFill/>
                </a:ln>
                <a:solidFill>
                  <a:srgbClr val="F10D0C"/>
                </a:solidFill>
                <a:latin typeface="Arial" pitchFamily="2"/>
                <a:ea typeface="Arial" pitchFamily="2"/>
                <a:cs typeface="Arial" pitchFamily="2"/>
              </a:rPr>
              <a:t>Le financement de la dette </a:t>
            </a:r>
            <a:r>
              <a:rPr lang="fr-FR" sz="2800" b="1" i="0" u="none" strike="noStrike" cap="none" baseline="0" dirty="0" smtClean="0">
                <a:ln>
                  <a:noFill/>
                </a:ln>
                <a:solidFill>
                  <a:srgbClr val="F10D0C"/>
                </a:solidFill>
                <a:latin typeface="Arial" pitchFamily="2"/>
                <a:ea typeface="Arial" pitchFamily="2"/>
                <a:cs typeface="Arial" pitchFamily="2"/>
              </a:rPr>
              <a:t>publique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sz="1800"/>
            </a:pPr>
            <a:r>
              <a:rPr lang="fr-FR" sz="2800" b="1" i="0" u="none" strike="noStrike" cap="none" baseline="0" dirty="0" smtClean="0">
                <a:ln>
                  <a:noFill/>
                </a:ln>
                <a:solidFill>
                  <a:srgbClr val="F10D0C"/>
                </a:solidFill>
                <a:latin typeface="Arial" pitchFamily="2"/>
                <a:ea typeface="Arial" pitchFamily="2"/>
                <a:cs typeface="Arial" pitchFamily="2"/>
              </a:rPr>
              <a:t> </a:t>
            </a:r>
            <a:r>
              <a:rPr lang="fr-FR" sz="2800" b="1" i="0" u="none" strike="noStrike" cap="none" baseline="0" dirty="0">
                <a:ln>
                  <a:noFill/>
                </a:ln>
                <a:solidFill>
                  <a:srgbClr val="F10D0C"/>
                </a:solidFill>
                <a:latin typeface="Arial" pitchFamily="2"/>
                <a:ea typeface="Arial" pitchFamily="2"/>
                <a:cs typeface="Arial" pitchFamily="2"/>
              </a:rPr>
              <a:t>dans la zone euro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sz="1800"/>
            </a:pPr>
            <a:endParaRPr lang="fr-FR" sz="2800" b="0" i="0" u="none" strike="noStrike" cap="none" baseline="0" dirty="0">
              <a:ln>
                <a:noFill/>
              </a:ln>
              <a:solidFill>
                <a:srgbClr val="C9211E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sz="1800"/>
            </a:pPr>
            <a:endParaRPr lang="fr-FR" sz="2800" b="0" i="0" u="none" strike="noStrike" cap="none" baseline="0" dirty="0">
              <a:ln>
                <a:noFill/>
              </a:ln>
              <a:solidFill>
                <a:srgbClr val="C9211E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3" name="Forme libre : forme 2">
            <a:extLst>
              <a:ext uri="{FF2B5EF4-FFF2-40B4-BE49-F238E27FC236}">
                <a16:creationId xmlns:a16="http://schemas.microsoft.com/office/drawing/2014/main" xmlns="" id="{FBD4157C-5326-42FD-91D3-C187F740ADFF}"/>
              </a:ext>
            </a:extLst>
          </p:cNvPr>
          <p:cNvSpPr/>
          <p:nvPr/>
        </p:nvSpPr>
        <p:spPr>
          <a:xfrm>
            <a:off x="787320" y="1080000"/>
            <a:ext cx="7559640" cy="37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sz="1800"/>
            </a:pPr>
            <a:endParaRPr lang="fr-FR" sz="18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sz="1800"/>
            </a:pPr>
            <a:r>
              <a:rPr lang="fr-FR" sz="20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La dette doit donc être financée </a:t>
            </a:r>
            <a:r>
              <a:rPr lang="fr-FR" sz="20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par l’endettement </a:t>
            </a:r>
            <a:r>
              <a:rPr lang="fr-FR" sz="20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et non la création monétaire.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sz="1800"/>
            </a:pPr>
            <a:endParaRPr lang="fr-FR" sz="20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FR" sz="20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Les Etats émettent des titres financiers</a:t>
            </a:r>
            <a:r>
              <a:rPr lang="fr-FR" sz="20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 (des obligations) pour le montant qu’ils souhaitent emprunter et les vendent aux acteurs </a:t>
            </a:r>
            <a:r>
              <a:rPr lang="fr-FR" sz="20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financiers (banques, assurances, fonds d’investissement…).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FR" sz="20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L’obligation est un titre de reconnaissance de dette par lequel l’État s’engage à rembourser le montant emprunté à une certaine échéance (ex : 10 ans) et à verser des intérêts chaque année au prêteur.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endParaRPr lang="fr-FR" sz="20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FR" sz="20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Exemple : une obligation à taux fixe de 2 %, échéance 7 ans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FR" sz="20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Valeur nominale 1000 euros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r>
              <a:rPr lang="fr-FR" sz="20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L’Etat rembourse 7 ans plus tard :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sz="1800"/>
            </a:pPr>
            <a:r>
              <a:rPr lang="fr-FR" sz="20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- le </a:t>
            </a:r>
            <a:r>
              <a:rPr lang="fr-FR" sz="20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2"/>
                <a:cs typeface="Arial" pitchFamily="2"/>
              </a:rPr>
              <a:t>capital : 1000 euros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 sz="1800"/>
            </a:pPr>
            <a:r>
              <a:rPr lang="fr-FR" sz="2000" b="0" i="0" u="none" strike="noStrike" cap="none" baseline="0" dirty="0" smtClean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</a:rPr>
              <a:t>- les </a:t>
            </a:r>
            <a:r>
              <a:rPr lang="fr-FR" sz="2000" b="0" i="0" u="none" strike="noStrike" cap="none" baseline="0" dirty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</a:rPr>
              <a:t>intérêts = la charge de la dette : 7 x 20 euros = 140 euros</a:t>
            </a:r>
            <a:br>
              <a:rPr lang="fr-FR" sz="2000" b="0" i="0" u="none" strike="noStrike" cap="none" baseline="0" dirty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</a:rPr>
            </a:br>
            <a:r>
              <a:rPr lang="fr-FR" sz="2000" b="0" i="0" u="none" strike="noStrike" cap="none" baseline="0" dirty="0" smtClean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</a:rPr>
              <a:t>- Total</a:t>
            </a:r>
            <a:r>
              <a:rPr lang="fr-FR" sz="2000" b="0" i="0" u="none" strike="noStrike" cap="none" baseline="0" dirty="0">
                <a:ln>
                  <a:noFill/>
                </a:ln>
                <a:solidFill>
                  <a:srgbClr val="231F20"/>
                </a:solidFill>
                <a:latin typeface="Arial" pitchFamily="34"/>
                <a:ea typeface="AkkuratStd" pitchFamily="2"/>
                <a:cs typeface="AkkuratStd" pitchFamily="2"/>
              </a:rPr>
              <a:t> : 1 140 euros.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endParaRPr lang="fr-FR" sz="20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endParaRPr lang="fr-FR" sz="18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800"/>
            </a:pPr>
            <a:endParaRPr lang="fr-FR" sz="18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r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itre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itre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itre4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itre5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895</Words>
  <Application>Microsoft Macintosh PowerPoint</Application>
  <PresentationFormat>Présentation à l'écran (4:3)</PresentationFormat>
  <Paragraphs>335</Paragraphs>
  <Slides>22</Slides>
  <Notes>22</Notes>
  <HiddenSlides>0</HiddenSlides>
  <MMClips>0</MMClips>
  <ScaleCrop>false</ScaleCrop>
  <HeadingPairs>
    <vt:vector size="4" baseType="variant">
      <vt:variant>
        <vt:lpstr>Thème</vt:lpstr>
      </vt:variant>
      <vt:variant>
        <vt:i4>6</vt:i4>
      </vt:variant>
      <vt:variant>
        <vt:lpstr>Titres des diapositives</vt:lpstr>
      </vt:variant>
      <vt:variant>
        <vt:i4>22</vt:i4>
      </vt:variant>
    </vt:vector>
  </HeadingPairs>
  <TitlesOfParts>
    <vt:vector size="28" baseType="lpstr">
      <vt:lpstr>Standard</vt:lpstr>
      <vt:lpstr>Titre1</vt:lpstr>
      <vt:lpstr>Titre2</vt:lpstr>
      <vt:lpstr>Titre3</vt:lpstr>
      <vt:lpstr>Titre4</vt:lpstr>
      <vt:lpstr>Titre5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Plans d’austerité,     yen a marre !</dc:title>
  <dc:creator>Isabelle Poncet</dc:creator>
  <cp:lastModifiedBy>MacBook Pro</cp:lastModifiedBy>
  <cp:revision>311</cp:revision>
  <dcterms:created xsi:type="dcterms:W3CDTF">2011-11-06T18:50:03Z</dcterms:created>
  <dcterms:modified xsi:type="dcterms:W3CDTF">2021-04-13T14:47:00Z</dcterms:modified>
</cp:coreProperties>
</file>